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78" r:id="rId10"/>
    <p:sldId id="279" r:id="rId11"/>
    <p:sldId id="280" r:id="rId12"/>
    <p:sldId id="281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94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CA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CA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CA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CA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CA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14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204111" y="1122480"/>
            <a:ext cx="9462329" cy="238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fontScale="97500"/>
          </a:bodyPr>
          <a:lstStyle/>
          <a:p>
            <a:pPr algn="ctr">
              <a:lnSpc>
                <a:spcPct val="90000"/>
              </a:lnSpc>
            </a:pPr>
            <a:r>
              <a:rPr lang="en-CA" sz="6000" b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Towards a Formal Specification of Multi-Paradigm Modelling</a:t>
            </a:r>
            <a:endParaRPr lang="en-CA" sz="6000" b="0" strike="noStrike" spc="-1" dirty="0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1523880" y="3602160"/>
            <a:ext cx="9142560" cy="108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CA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Moussa </a:t>
            </a:r>
            <a:r>
              <a:rPr lang="en-CA" sz="2400" b="0" strike="noStrike" cap="small" spc="-1">
                <a:solidFill>
                  <a:srgbClr val="000000"/>
                </a:solidFill>
                <a:latin typeface="Calibri"/>
                <a:ea typeface="DejaVu Sans"/>
              </a:rPr>
              <a:t>Amrani</a:t>
            </a:r>
            <a:r>
              <a:rPr lang="en-CA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, Dominique </a:t>
            </a:r>
            <a:r>
              <a:rPr lang="en-CA" sz="2400" b="0" strike="noStrike" cap="small" spc="-1">
                <a:solidFill>
                  <a:srgbClr val="000000"/>
                </a:solidFill>
                <a:latin typeface="Calibri"/>
                <a:ea typeface="DejaVu Sans"/>
              </a:rPr>
              <a:t>Blouin</a:t>
            </a:r>
            <a:r>
              <a:rPr lang="en-CA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, Robert </a:t>
            </a:r>
            <a:r>
              <a:rPr lang="en-CA" sz="2400" b="0" strike="noStrike" cap="small" spc="-1">
                <a:solidFill>
                  <a:srgbClr val="000000"/>
                </a:solidFill>
                <a:latin typeface="Calibri"/>
                <a:ea typeface="DejaVu Sans"/>
              </a:rPr>
              <a:t>Heinrich</a:t>
            </a:r>
            <a:r>
              <a:rPr lang="en-CA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, Arend </a:t>
            </a:r>
            <a:r>
              <a:rPr lang="en-CA" sz="2400" b="0" strike="noStrike" cap="small" spc="-1">
                <a:solidFill>
                  <a:srgbClr val="000000"/>
                </a:solidFill>
                <a:latin typeface="Calibri"/>
                <a:ea typeface="DejaVu Sans"/>
              </a:rPr>
              <a:t>Rensink</a:t>
            </a:r>
            <a:r>
              <a:rPr lang="en-CA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, Hans </a:t>
            </a:r>
            <a:r>
              <a:rPr lang="en-CA" sz="2400" b="0" strike="noStrike" cap="small" spc="-1">
                <a:solidFill>
                  <a:srgbClr val="000000"/>
                </a:solidFill>
                <a:latin typeface="Calibri"/>
                <a:ea typeface="DejaVu Sans"/>
              </a:rPr>
              <a:t>Vangheluwe</a:t>
            </a:r>
            <a:r>
              <a:rPr lang="en-CA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, Andreas </a:t>
            </a:r>
            <a:r>
              <a:rPr lang="en-CA" sz="2400" b="0" strike="noStrike" cap="small" spc="-1">
                <a:solidFill>
                  <a:srgbClr val="000000"/>
                </a:solidFill>
                <a:latin typeface="Calibri"/>
                <a:ea typeface="DejaVu Sans"/>
              </a:rPr>
              <a:t>Wortmann</a:t>
            </a:r>
            <a:endParaRPr lang="en-CA" sz="2400" b="0" strike="noStrike" spc="-1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3600" y="6211800"/>
            <a:ext cx="60908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MPM4CPS Workshop. 15 September 2019</a:t>
            </a:r>
            <a:endParaRPr lang="en-CA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Co-located with the Mo</a:t>
            </a:r>
            <a:r>
              <a:rPr lang="en-CA" sz="1800" b="0" strike="noStrike" cap="small" spc="-1">
                <a:solidFill>
                  <a:srgbClr val="000000"/>
                </a:solidFill>
                <a:latin typeface="Calibri"/>
                <a:ea typeface="DejaVu Sans"/>
              </a:rPr>
              <a:t>Dels</a:t>
            </a: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Conference, Munich, Germany</a:t>
            </a: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b="1" noProof="0" dirty="0" smtClean="0"/>
              <a:t>Our notion of Paradigm</a:t>
            </a:r>
            <a:endParaRPr lang="en-GB" b="1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353008" y="1041149"/>
                <a:ext cx="11488924" cy="561314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noProof="0" dirty="0" smtClean="0"/>
                  <a:t>A </a:t>
                </a:r>
                <a:r>
                  <a:rPr lang="en-GB" b="1" noProof="0" dirty="0" smtClean="0">
                    <a:solidFill>
                      <a:srgbClr val="FF0000"/>
                    </a:solidFill>
                  </a:rPr>
                  <a:t>paradigmatic</a:t>
                </a:r>
                <a:r>
                  <a:rPr lang="en-GB" noProof="0" dirty="0" smtClean="0"/>
                  <a:t> structure                that includes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fr-FR" noProof="0" dirty="0" smtClean="0"/>
                  <a:t>All </a:t>
                </a:r>
                <a:r>
                  <a:rPr lang="fr-FR" b="1" noProof="0" dirty="0" err="1" smtClean="0">
                    <a:solidFill>
                      <a:srgbClr val="FF0000"/>
                    </a:solidFill>
                  </a:rPr>
                  <a:t>languages</a:t>
                </a:r>
                <a:r>
                  <a:rPr lang="fr-FR" noProof="0" dirty="0" smtClean="0"/>
                  <a:t> </a:t>
                </a:r>
                <a:r>
                  <a:rPr lang="fr-FR" noProof="0" dirty="0" err="1" smtClean="0"/>
                  <a:t>manipulated</a:t>
                </a:r>
                <a:r>
                  <a:rPr lang="fr-FR" noProof="0" dirty="0" smtClean="0"/>
                  <a:t>;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fr-FR" dirty="0" smtClean="0"/>
                  <a:t>All </a:t>
                </a:r>
                <a:r>
                  <a:rPr lang="fr-FR" b="1" dirty="0" err="1" smtClean="0">
                    <a:solidFill>
                      <a:srgbClr val="FF0000"/>
                    </a:solidFill>
                  </a:rPr>
                  <a:t>processes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describing</a:t>
                </a:r>
                <a:r>
                  <a:rPr lang="fr-FR" dirty="0" smtClean="0"/>
                  <a:t> usage scenarios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fr-FR" noProof="0" dirty="0" smtClean="0"/>
                  <a:t>All </a:t>
                </a:r>
                <a:r>
                  <a:rPr lang="fr-FR" b="1" noProof="0" dirty="0" err="1" smtClean="0">
                    <a:solidFill>
                      <a:srgbClr val="FF0000"/>
                    </a:solidFill>
                  </a:rPr>
                  <a:t>relationships</a:t>
                </a:r>
                <a:r>
                  <a:rPr lang="fr-FR" noProof="0" dirty="0" smtClean="0"/>
                  <a:t> </a:t>
                </a:r>
                <a:r>
                  <a:rPr lang="fr-FR" noProof="0" dirty="0" err="1" smtClean="0"/>
                  <a:t>between</a:t>
                </a:r>
                <a:r>
                  <a:rPr lang="fr-FR" noProof="0" dirty="0" smtClean="0"/>
                  <a:t> </a:t>
                </a:r>
                <a:r>
                  <a:rPr lang="fr-FR" noProof="0" dirty="0" err="1" smtClean="0"/>
                  <a:t>both</a:t>
                </a:r>
                <a:endParaRPr lang="en-GB" noProof="0" dirty="0" smtClean="0"/>
              </a:p>
              <a:p>
                <a:endParaRPr lang="en-GB" noProof="0" dirty="0" smtClean="0"/>
              </a:p>
              <a:p>
                <a:r>
                  <a:rPr lang="en-GB" noProof="0" dirty="0" smtClean="0"/>
                  <a:t>A function </a:t>
                </a:r>
                <a14:m>
                  <m:oMath xmlns:m="http://schemas.openxmlformats.org/officeDocument/2006/math">
                    <m:r>
                      <a:rPr lang="fr-FR" b="1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𝜾</m:t>
                    </m:r>
                    <m:r>
                      <a:rPr lang="fr-FR" b="1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fr-FR" b="1" i="0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𝐏𝐚𝐫𝐚𝐝𝐢𝐠𝐦𝐍𝐚𝐦𝐞</m:t>
                    </m:r>
                    <m:r>
                      <a:rPr lang="fr-FR" b="1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↦</m:t>
                    </m:r>
                    <m:r>
                      <a:rPr lang="fr-FR" b="1" i="0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𝚷</m:t>
                    </m:r>
                    <m:r>
                      <a:rPr lang="fr-FR" b="1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b="1" noProof="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GB" dirty="0" smtClean="0"/>
                  <a:t>mapping </a:t>
                </a:r>
                <a:r>
                  <a:rPr lang="en-GB" dirty="0" smtClean="0">
                    <a:solidFill>
                      <a:srgbClr val="FF0000"/>
                    </a:solidFill>
                  </a:rPr>
                  <a:t>paradigm names </a:t>
                </a:r>
                <a:r>
                  <a:rPr lang="en-GB" dirty="0" smtClean="0"/>
                  <a:t>to </a:t>
                </a:r>
                <a:r>
                  <a:rPr lang="en-GB" b="1" dirty="0">
                    <a:solidFill>
                      <a:srgbClr val="FF0000"/>
                    </a:solidFill>
                  </a:rPr>
                  <a:t>(paradigmatic) properties </a:t>
                </a:r>
                <a14:m>
                  <m:oMath xmlns:m="http://schemas.openxmlformats.org/officeDocument/2006/math"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GB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𝚷</m:t>
                    </m:r>
                    <m:r>
                      <a:rPr lang="en-GB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 smtClean="0"/>
                  <a:t>characterising the </a:t>
                </a:r>
                <a:r>
                  <a:rPr lang="en-GB" noProof="0" dirty="0" smtClean="0"/>
                  <a:t>paradigms at hand</a:t>
                </a:r>
              </a:p>
              <a:p>
                <a:endParaRPr lang="en-GB" noProof="0" dirty="0" smtClean="0"/>
              </a:p>
              <a:p>
                <a:pPr marL="914400" lvl="2" indent="0">
                  <a:buNone/>
                </a:pPr>
                <a:endParaRPr lang="en-GB" noProof="0" dirty="0"/>
              </a:p>
              <a:p>
                <a:r>
                  <a:rPr lang="en-GB" noProof="0" dirty="0" smtClean="0"/>
                  <a:t>A </a:t>
                </a:r>
                <a:r>
                  <a:rPr lang="en-GB" b="1" noProof="0" dirty="0">
                    <a:solidFill>
                      <a:srgbClr val="FF0000"/>
                    </a:solidFill>
                  </a:rPr>
                  <a:t>checking </a:t>
                </a:r>
                <a:r>
                  <a:rPr lang="en-GB" b="1" noProof="0" dirty="0" smtClean="0">
                    <a:solidFill>
                      <a:srgbClr val="FF0000"/>
                    </a:solidFill>
                  </a:rPr>
                  <a:t>procedure                       </a:t>
                </a:r>
                <a:r>
                  <a:rPr lang="en-GB" noProof="0" dirty="0" smtClean="0"/>
                  <a:t>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GB" b="0" i="1" noProof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⊢</m:t>
                    </m:r>
                    <m:r>
                      <m:rPr>
                        <m:sty m:val="p"/>
                      </m:rPr>
                      <a:rPr lang="en-GB" b="0" i="1" noProof="0" smtClean="0">
                        <a:latin typeface="Cambria Math" panose="02040503050406030204" pitchFamily="18" charset="0"/>
                      </a:rPr>
                      <m:t>PS</m:t>
                    </m:r>
                  </m:oMath>
                </a14:m>
                <a:endParaRPr lang="fr-FR" b="0" noProof="0" dirty="0" smtClean="0"/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fr-FR" noProof="0" dirty="0" smtClean="0"/>
                  <a:t>May </a:t>
                </a:r>
                <a:r>
                  <a:rPr lang="fr-FR" noProof="0" dirty="0" err="1" smtClean="0"/>
                  <a:t>be</a:t>
                </a:r>
                <a:r>
                  <a:rPr lang="fr-FR" noProof="0" dirty="0" smtClean="0"/>
                  <a:t> </a:t>
                </a:r>
                <a:r>
                  <a:rPr lang="fr-FR" noProof="0" dirty="0" err="1" smtClean="0"/>
                  <a:t>automatic</a:t>
                </a:r>
                <a:r>
                  <a:rPr lang="fr-FR" noProof="0" dirty="0" smtClean="0"/>
                  <a:t> (for </a:t>
                </a:r>
                <a:r>
                  <a:rPr lang="fr-FR" noProof="0" dirty="0" err="1" smtClean="0"/>
                  <a:t>some</a:t>
                </a:r>
                <a:r>
                  <a:rPr lang="fr-FR" noProof="0" dirty="0" smtClean="0"/>
                  <a:t> parts)</a:t>
                </a:r>
              </a:p>
              <a:p>
                <a:pPr lvl="2">
                  <a:buFont typeface="Courier New" panose="02070309020205020404" pitchFamily="49" charset="0"/>
                  <a:buChar char="o"/>
                </a:pPr>
                <a:r>
                  <a:rPr lang="fr-FR" dirty="0" smtClean="0"/>
                  <a:t>But </a:t>
                </a:r>
                <a:r>
                  <a:rPr lang="fr-FR" dirty="0" err="1" smtClean="0"/>
                  <a:t>may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well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include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human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checking</a:t>
                </a:r>
                <a:endParaRPr lang="fr-FR" dirty="0" smtClean="0"/>
              </a:p>
              <a:p>
                <a:pPr lvl="2">
                  <a:buFont typeface="Courier New" panose="02070309020205020404" pitchFamily="49" charset="0"/>
                  <a:buChar char="o"/>
                </a:pPr>
                <a:endParaRPr lang="en-GB" noProof="0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>
                        <a:latin typeface="Cambria Math" panose="02040503050406030204" pitchFamily="18" charset="0"/>
                      </a:rPr>
                      <m:t>PS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b="1" dirty="0" err="1" smtClean="0">
                    <a:solidFill>
                      <a:srgbClr val="FF0000"/>
                    </a:solidFill>
                  </a:rPr>
                  <a:t>embodies</a:t>
                </a:r>
                <a:r>
                  <a:rPr lang="fr-FR" b="1" dirty="0"/>
                  <a:t> </a:t>
                </a:r>
                <a:r>
                  <a:rPr lang="fr-FR" dirty="0" smtClean="0"/>
                  <a:t>(or </a:t>
                </a:r>
                <a:r>
                  <a:rPr lang="fr-FR" dirty="0" err="1" smtClean="0">
                    <a:solidFill>
                      <a:srgbClr val="FF0000"/>
                    </a:solidFill>
                  </a:rPr>
                  <a:t>follows</a:t>
                </a:r>
                <a:r>
                  <a:rPr lang="fr-FR" dirty="0" smtClean="0"/>
                  <a:t>, or </a:t>
                </a:r>
                <a:r>
                  <a:rPr lang="fr-FR" dirty="0" smtClean="0">
                    <a:solidFill>
                      <a:srgbClr val="FF0000"/>
                    </a:solidFill>
                  </a:rPr>
                  <a:t>qualifies as</a:t>
                </a:r>
                <a:r>
                  <a:rPr lang="fr-FR" dirty="0" smtClean="0"/>
                  <a:t>) </a:t>
                </a:r>
                <a:r>
                  <a:rPr lang="fr-FR" dirty="0" err="1" smtClean="0"/>
                  <a:t>paradigm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iff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𝜾</m:t>
                    </m:r>
                    <m:d>
                      <m:dPr>
                        <m:ctrlPr>
                          <a:rPr lang="fr-F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  <m:r>
                      <a:rPr lang="fr-FR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⊢</m:t>
                    </m:r>
                    <m:r>
                      <a:rPr lang="fr-FR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𝐏𝐒</m:t>
                    </m:r>
                  </m:oMath>
                </a14:m>
                <a:endParaRPr lang="fr-FR" b="1" dirty="0"/>
              </a:p>
              <a:p>
                <a:endParaRPr lang="en-GB" noProof="0" dirty="0" smtClean="0"/>
              </a:p>
              <a:p>
                <a:endParaRPr lang="en-GB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008" y="1041149"/>
                <a:ext cx="11488924" cy="5613147"/>
              </a:xfrm>
              <a:blipFill>
                <a:blip r:embed="rId2"/>
                <a:stretch>
                  <a:fillRect l="-955" t="-24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470" y="1026796"/>
            <a:ext cx="1293845" cy="4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0" y="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A" sz="4400" b="1" strike="noStrike" spc="-1">
                <a:solidFill>
                  <a:srgbClr val="FFFFFF"/>
                </a:solidFill>
                <a:latin typeface="Calibri Light"/>
                <a:ea typeface="DejaVu Sans"/>
              </a:rPr>
              <a:t>Cookie </a:t>
            </a:r>
            <a:r>
              <a:rPr lang="en-CA" sz="44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Computer-Aided Design</a:t>
            </a:r>
            <a:endParaRPr lang="en-CA" sz="4400" b="0" strike="noStrike" spc="-1">
              <a:latin typeface="Arial"/>
            </a:endParaRPr>
          </a:p>
        </p:txBody>
      </p:sp>
      <p:pic>
        <p:nvPicPr>
          <p:cNvPr id="164" name="Picture 7"/>
          <p:cNvPicPr/>
          <p:nvPr/>
        </p:nvPicPr>
        <p:blipFill>
          <a:blip r:embed="rId2"/>
          <a:stretch/>
        </p:blipFill>
        <p:spPr>
          <a:xfrm>
            <a:off x="131760" y="1325520"/>
            <a:ext cx="6348600" cy="2551320"/>
          </a:xfrm>
          <a:prstGeom prst="rect">
            <a:avLst/>
          </a:prstGeom>
          <a:ln>
            <a:noFill/>
          </a:ln>
        </p:spPr>
      </p:pic>
      <p:pic>
        <p:nvPicPr>
          <p:cNvPr id="165" name="Picture 6"/>
          <p:cNvPicPr/>
          <p:nvPr/>
        </p:nvPicPr>
        <p:blipFill>
          <a:blip r:embed="rId3"/>
          <a:stretch/>
        </p:blipFill>
        <p:spPr>
          <a:xfrm>
            <a:off x="5682960" y="2774160"/>
            <a:ext cx="6348600" cy="380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0" y="0"/>
            <a:ext cx="1134468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A" sz="4400" b="1" strike="noStrike" spc="-1">
                <a:solidFill>
                  <a:srgbClr val="FF0000"/>
                </a:solidFill>
                <a:latin typeface="Calibri Light"/>
                <a:ea typeface="DejaVu Sans"/>
              </a:rPr>
              <a:t>Cookie</a:t>
            </a:r>
            <a:r>
              <a:rPr lang="en-CA" sz="4400" b="1" strike="noStrike" spc="-1">
                <a:solidFill>
                  <a:srgbClr val="FFFFFF"/>
                </a:solidFill>
                <a:latin typeface="Calibri Light"/>
                <a:ea typeface="DejaVu Sans"/>
              </a:rPr>
              <a:t> </a:t>
            </a:r>
            <a:r>
              <a:rPr lang="en-CA" sz="44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Computer-Aided Design </a:t>
            </a:r>
            <a:r>
              <a:rPr lang="en-CA" sz="4400" b="1" strike="noStrike" spc="-1">
                <a:solidFill>
                  <a:srgbClr val="FF0000"/>
                </a:solidFill>
                <a:latin typeface="Calibri Light"/>
                <a:ea typeface="DejaVu Sans"/>
              </a:rPr>
              <a:t>&amp; Manufacturing</a:t>
            </a:r>
            <a:endParaRPr lang="en-CA" sz="4400" b="0" strike="noStrike" spc="-1">
              <a:latin typeface="Arial"/>
            </a:endParaRPr>
          </a:p>
        </p:txBody>
      </p:sp>
      <p:pic>
        <p:nvPicPr>
          <p:cNvPr id="167" name="Grafik 10"/>
          <p:cNvPicPr/>
          <p:nvPr/>
        </p:nvPicPr>
        <p:blipFill>
          <a:blip r:embed="rId2"/>
          <a:stretch/>
        </p:blipFill>
        <p:spPr>
          <a:xfrm>
            <a:off x="330840" y="1801440"/>
            <a:ext cx="3778560" cy="3778560"/>
          </a:xfrm>
          <a:prstGeom prst="rect">
            <a:avLst/>
          </a:prstGeom>
          <a:ln>
            <a:noFill/>
          </a:ln>
        </p:spPr>
      </p:pic>
      <p:sp>
        <p:nvSpPr>
          <p:cNvPr id="168" name="CustomShape 2"/>
          <p:cNvSpPr/>
          <p:nvPr/>
        </p:nvSpPr>
        <p:spPr>
          <a:xfrm flipV="1">
            <a:off x="8017560" y="1915560"/>
            <a:ext cx="360" cy="15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3"/>
          <p:cNvSpPr/>
          <p:nvPr/>
        </p:nvSpPr>
        <p:spPr>
          <a:xfrm flipV="1">
            <a:off x="8008200" y="3458160"/>
            <a:ext cx="193212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CustomShape 4"/>
          <p:cNvSpPr/>
          <p:nvPr/>
        </p:nvSpPr>
        <p:spPr>
          <a:xfrm>
            <a:off x="7881480" y="1604880"/>
            <a:ext cx="294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y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9876960" y="3267000"/>
            <a:ext cx="294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72" name="CustomShape 6"/>
          <p:cNvSpPr/>
          <p:nvPr/>
        </p:nvSpPr>
        <p:spPr>
          <a:xfrm>
            <a:off x="8435520" y="2537280"/>
            <a:ext cx="70560" cy="7056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7"/>
          <p:cNvSpPr/>
          <p:nvPr/>
        </p:nvSpPr>
        <p:spPr>
          <a:xfrm>
            <a:off x="9217800" y="2532960"/>
            <a:ext cx="70560" cy="7056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8"/>
          <p:cNvSpPr/>
          <p:nvPr/>
        </p:nvSpPr>
        <p:spPr>
          <a:xfrm>
            <a:off x="8826840" y="1974240"/>
            <a:ext cx="70560" cy="7056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Line 9"/>
          <p:cNvSpPr/>
          <p:nvPr/>
        </p:nvSpPr>
        <p:spPr>
          <a:xfrm flipH="1">
            <a:off x="8497080" y="2035440"/>
            <a:ext cx="340200" cy="511920"/>
          </a:xfrm>
          <a:prstGeom prst="line">
            <a:avLst/>
          </a:prstGeom>
          <a:ln w="2556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Line 10"/>
          <p:cNvSpPr/>
          <p:nvPr/>
        </p:nvSpPr>
        <p:spPr>
          <a:xfrm>
            <a:off x="8888040" y="2035440"/>
            <a:ext cx="340200" cy="507960"/>
          </a:xfrm>
          <a:prstGeom prst="line">
            <a:avLst/>
          </a:prstGeom>
          <a:ln w="2556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Line 11"/>
          <p:cNvSpPr/>
          <p:nvPr/>
        </p:nvSpPr>
        <p:spPr>
          <a:xfrm flipH="1">
            <a:off x="8507520" y="2568960"/>
            <a:ext cx="710280" cy="3960"/>
          </a:xfrm>
          <a:prstGeom prst="line">
            <a:avLst/>
          </a:prstGeom>
          <a:ln w="2556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2"/>
          <p:cNvSpPr/>
          <p:nvPr/>
        </p:nvSpPr>
        <p:spPr>
          <a:xfrm>
            <a:off x="8440560" y="3090600"/>
            <a:ext cx="70560" cy="7056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Line 13"/>
          <p:cNvSpPr/>
          <p:nvPr/>
        </p:nvSpPr>
        <p:spPr>
          <a:xfrm flipH="1" flipV="1">
            <a:off x="8471520" y="2608920"/>
            <a:ext cx="4680" cy="481320"/>
          </a:xfrm>
          <a:prstGeom prst="line">
            <a:avLst/>
          </a:prstGeom>
          <a:ln w="2556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14"/>
          <p:cNvSpPr/>
          <p:nvPr/>
        </p:nvSpPr>
        <p:spPr>
          <a:xfrm>
            <a:off x="9225000" y="3090600"/>
            <a:ext cx="70560" cy="7056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Line 15"/>
          <p:cNvSpPr/>
          <p:nvPr/>
        </p:nvSpPr>
        <p:spPr>
          <a:xfrm flipH="1" flipV="1">
            <a:off x="9253800" y="2604960"/>
            <a:ext cx="6840" cy="485280"/>
          </a:xfrm>
          <a:prstGeom prst="line">
            <a:avLst/>
          </a:prstGeom>
          <a:ln w="2556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Line 16"/>
          <p:cNvSpPr/>
          <p:nvPr/>
        </p:nvSpPr>
        <p:spPr>
          <a:xfrm flipH="1">
            <a:off x="8512200" y="3126240"/>
            <a:ext cx="712440" cy="0"/>
          </a:xfrm>
          <a:prstGeom prst="line">
            <a:avLst/>
          </a:prstGeom>
          <a:ln w="2556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Line 17"/>
          <p:cNvSpPr/>
          <p:nvPr/>
        </p:nvSpPr>
        <p:spPr>
          <a:xfrm>
            <a:off x="8476200" y="3162240"/>
            <a:ext cx="0" cy="307800"/>
          </a:xfrm>
          <a:prstGeom prst="line">
            <a:avLst/>
          </a:prstGeom>
          <a:ln w="12600">
            <a:solidFill>
              <a:schemeClr val="tx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Line 18"/>
          <p:cNvSpPr/>
          <p:nvPr/>
        </p:nvSpPr>
        <p:spPr>
          <a:xfrm flipH="1">
            <a:off x="8006400" y="3126240"/>
            <a:ext cx="433800" cy="3960"/>
          </a:xfrm>
          <a:prstGeom prst="line">
            <a:avLst/>
          </a:prstGeom>
          <a:ln w="12600">
            <a:solidFill>
              <a:schemeClr val="tx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9"/>
          <p:cNvSpPr/>
          <p:nvPr/>
        </p:nvSpPr>
        <p:spPr>
          <a:xfrm>
            <a:off x="4853880" y="2035440"/>
            <a:ext cx="25272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Valid Cookie Cutter </a:t>
            </a:r>
            <a:endParaRPr lang="en-CA" sz="1800" b="0" strike="noStrike" spc="-1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shared lines </a:t>
            </a:r>
            <a:endParaRPr lang="en-CA" sz="1800" b="0" strike="noStrike" spc="-1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welded parts?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6" name="CustomShape 20"/>
          <p:cNvSpPr/>
          <p:nvPr/>
        </p:nvSpPr>
        <p:spPr>
          <a:xfrm flipV="1">
            <a:off x="8044920" y="4735800"/>
            <a:ext cx="360" cy="1542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21"/>
          <p:cNvSpPr/>
          <p:nvPr/>
        </p:nvSpPr>
        <p:spPr>
          <a:xfrm flipV="1">
            <a:off x="8035200" y="6280200"/>
            <a:ext cx="1932120" cy="9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22"/>
          <p:cNvSpPr/>
          <p:nvPr/>
        </p:nvSpPr>
        <p:spPr>
          <a:xfrm>
            <a:off x="7908840" y="4425120"/>
            <a:ext cx="294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y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89" name="CustomShape 23"/>
          <p:cNvSpPr/>
          <p:nvPr/>
        </p:nvSpPr>
        <p:spPr>
          <a:xfrm>
            <a:off x="9904320" y="6087240"/>
            <a:ext cx="294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A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endParaRPr lang="en-CA" sz="1800" b="0" strike="noStrike" spc="-1">
              <a:latin typeface="Arial"/>
            </a:endParaRPr>
          </a:p>
        </p:txBody>
      </p:sp>
      <p:sp>
        <p:nvSpPr>
          <p:cNvPr id="190" name="CustomShape 24"/>
          <p:cNvSpPr/>
          <p:nvPr/>
        </p:nvSpPr>
        <p:spPr>
          <a:xfrm>
            <a:off x="8178120" y="4842000"/>
            <a:ext cx="1560600" cy="1284480"/>
          </a:xfrm>
          <a:prstGeom prst="triangle">
            <a:avLst>
              <a:gd name="adj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25"/>
          <p:cNvSpPr/>
          <p:nvPr/>
        </p:nvSpPr>
        <p:spPr>
          <a:xfrm rot="19314600">
            <a:off x="8099280" y="4335840"/>
            <a:ext cx="1560600" cy="1284480"/>
          </a:xfrm>
          <a:prstGeom prst="triangle">
            <a:avLst>
              <a:gd name="adj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26"/>
          <p:cNvSpPr/>
          <p:nvPr/>
        </p:nvSpPr>
        <p:spPr>
          <a:xfrm>
            <a:off x="8446320" y="4441680"/>
            <a:ext cx="70560" cy="7056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27"/>
          <p:cNvSpPr/>
          <p:nvPr/>
        </p:nvSpPr>
        <p:spPr>
          <a:xfrm>
            <a:off x="8921520" y="4810320"/>
            <a:ext cx="70560" cy="7056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8"/>
          <p:cNvSpPr/>
          <p:nvPr/>
        </p:nvSpPr>
        <p:spPr>
          <a:xfrm>
            <a:off x="9848160" y="4962600"/>
            <a:ext cx="70560" cy="7056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29"/>
          <p:cNvSpPr/>
          <p:nvPr/>
        </p:nvSpPr>
        <p:spPr>
          <a:xfrm>
            <a:off x="8628120" y="5940720"/>
            <a:ext cx="70560" cy="7056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30"/>
          <p:cNvSpPr/>
          <p:nvPr/>
        </p:nvSpPr>
        <p:spPr>
          <a:xfrm>
            <a:off x="8137800" y="6092640"/>
            <a:ext cx="70560" cy="7056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1"/>
          <p:cNvSpPr/>
          <p:nvPr/>
        </p:nvSpPr>
        <p:spPr>
          <a:xfrm>
            <a:off x="9702000" y="6087600"/>
            <a:ext cx="70560" cy="7056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2"/>
          <p:cNvSpPr/>
          <p:nvPr/>
        </p:nvSpPr>
        <p:spPr>
          <a:xfrm>
            <a:off x="4853880" y="4737240"/>
            <a:ext cx="25272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Invalid Cookie Cutter </a:t>
            </a:r>
            <a:endParaRPr lang="en-CA" sz="1800" b="0" strike="noStrike" spc="-1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crossing lines </a:t>
            </a:r>
            <a:endParaRPr lang="en-CA" sz="1800" b="0" strike="noStrike" spc="-1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“floating” points</a:t>
            </a: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0" y="0"/>
            <a:ext cx="1134468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A" sz="44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Cookie</a:t>
            </a:r>
            <a:r>
              <a:rPr lang="en-CA" sz="4400" b="1" strike="noStrike" cap="small" spc="-1">
                <a:solidFill>
                  <a:srgbClr val="000000"/>
                </a:solidFill>
                <a:latin typeface="Calibri Light"/>
                <a:ea typeface="DejaVu Sans"/>
              </a:rPr>
              <a:t>Cad</a:t>
            </a:r>
            <a:r>
              <a:rPr lang="en-CA" sz="44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 MM + Processes</a:t>
            </a:r>
            <a:endParaRPr lang="en-CA" sz="4400" b="0" strike="noStrike" spc="-1">
              <a:latin typeface="Arial"/>
            </a:endParaRPr>
          </a:p>
        </p:txBody>
      </p:sp>
      <p:pic>
        <p:nvPicPr>
          <p:cNvPr id="200" name="Picture 7"/>
          <p:cNvPicPr/>
          <p:nvPr/>
        </p:nvPicPr>
        <p:blipFill>
          <a:blip r:embed="rId2"/>
          <a:stretch/>
        </p:blipFill>
        <p:spPr>
          <a:xfrm>
            <a:off x="914400" y="1294560"/>
            <a:ext cx="10056960" cy="1596240"/>
          </a:xfrm>
          <a:prstGeom prst="rect">
            <a:avLst/>
          </a:prstGeom>
          <a:ln>
            <a:noFill/>
          </a:ln>
        </p:spPr>
      </p:pic>
      <p:pic>
        <p:nvPicPr>
          <p:cNvPr id="201" name="Picture 9"/>
          <p:cNvPicPr/>
          <p:nvPr/>
        </p:nvPicPr>
        <p:blipFill>
          <a:blip r:embed="rId3"/>
          <a:stretch/>
        </p:blipFill>
        <p:spPr>
          <a:xfrm>
            <a:off x="914400" y="2798640"/>
            <a:ext cx="10056960" cy="3443040"/>
          </a:xfrm>
          <a:prstGeom prst="rect">
            <a:avLst/>
          </a:prstGeom>
          <a:ln>
            <a:noFill/>
          </a:ln>
        </p:spPr>
      </p:pic>
      <p:sp>
        <p:nvSpPr>
          <p:cNvPr id="202" name="CustomShape 2"/>
          <p:cNvSpPr/>
          <p:nvPr/>
        </p:nvSpPr>
        <p:spPr>
          <a:xfrm>
            <a:off x="0" y="6426720"/>
            <a:ext cx="12190680" cy="4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64960" indent="-263520">
              <a:lnSpc>
                <a:spcPct val="100000"/>
              </a:lnSpc>
            </a:pPr>
            <a:r>
              <a:rPr lang="en-CA" sz="1100" b="0" strike="noStrike" spc="-1">
                <a:solidFill>
                  <a:srgbClr val="000000"/>
                </a:solidFill>
                <a:latin typeface="Calibri"/>
                <a:ea typeface="DejaVu Sans"/>
              </a:rPr>
              <a:t>[1]	L. Lúcio, S. Mustafiz, J. Denil, B. Meyers, and H. Vangheluwe. (2012). “The Formalism Transformation Graph As A Guide To Model-Driven Engineering,”, Tech. Rep. McGill University.</a:t>
            </a:r>
            <a:endParaRPr lang="en-CA" sz="1100" b="0" strike="noStrike" spc="-1">
              <a:latin typeface="Arial"/>
            </a:endParaRPr>
          </a:p>
          <a:p>
            <a:pPr marL="264960" indent="-263520">
              <a:lnSpc>
                <a:spcPct val="100000"/>
              </a:lnSpc>
            </a:pPr>
            <a:r>
              <a:rPr lang="en-CA" sz="1100" b="0" strike="noStrike" spc="-1">
                <a:solidFill>
                  <a:srgbClr val="000000"/>
                </a:solidFill>
                <a:latin typeface="Calibri"/>
                <a:ea typeface="DejaVu Sans"/>
              </a:rPr>
              <a:t>[2]	L. Lúcio, S. Mustafiz, J. Denil, H. Vangheluwe, and M. Jukss, (2013). FTG+PM: An Integrated Framework For Investigating Model Transformation Chains. In International SDL Forum, pp. 182–202.</a:t>
            </a:r>
            <a:endParaRPr lang="en-CA" sz="1100" b="0" strike="noStrike" spc="-1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144720" y="3075840"/>
            <a:ext cx="1748520" cy="403920"/>
          </a:xfrm>
          <a:prstGeom prst="wedgeRectCallout">
            <a:avLst>
              <a:gd name="adj1" fmla="val 282011"/>
              <a:gd name="adj2" fmla="val 260692"/>
            </a:avLst>
          </a:prstGeom>
          <a:gradFill rotWithShape="0">
            <a:gsLst>
              <a:gs pos="0">
                <a:srgbClr val="F7FAFD"/>
              </a:gs>
              <a:gs pos="100000">
                <a:srgbClr val="B5D2EC"/>
              </a:gs>
            </a:gsLst>
            <a:lin ang="5400000"/>
          </a:gra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CA" sz="1800" b="0" strike="noStrike" cap="small" spc="-1">
                <a:solidFill>
                  <a:srgbClr val="FF0000"/>
                </a:solidFill>
                <a:latin typeface="Calibri"/>
                <a:ea typeface="DejaVu Sans"/>
              </a:rPr>
              <a:t>Ftg</a:t>
            </a:r>
            <a:r>
              <a:rPr lang="en-CA" sz="1800" b="0" strike="noStrike" cap="small" spc="-1" dirty="0">
                <a:solidFill>
                  <a:srgbClr val="FF0000"/>
                </a:solidFill>
                <a:latin typeface="Calibri"/>
                <a:ea typeface="DejaVu Sans"/>
              </a:rPr>
              <a:t> + Pm [1,2]</a:t>
            </a:r>
            <a:endParaRPr lang="en-CA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0"/>
            <a:ext cx="1134468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A" sz="44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Cookie</a:t>
            </a:r>
            <a:r>
              <a:rPr lang="en-CA" sz="4400" b="1" strike="noStrike" cap="small" spc="-1">
                <a:solidFill>
                  <a:srgbClr val="000000"/>
                </a:solidFill>
                <a:latin typeface="Calibri Light"/>
                <a:ea typeface="DejaVu Sans"/>
              </a:rPr>
              <a:t>Cad</a:t>
            </a:r>
            <a:r>
              <a:rPr lang="en-CA" sz="44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 Properties</a:t>
            </a:r>
            <a:endParaRPr lang="en-CA" sz="4400" b="0" strike="noStrike" spc="-1">
              <a:latin typeface="Arial"/>
            </a:endParaRPr>
          </a:p>
        </p:txBody>
      </p:sp>
      <p:graphicFrame>
        <p:nvGraphicFramePr>
          <p:cNvPr id="205" name="Table 2"/>
          <p:cNvGraphicFramePr/>
          <p:nvPr/>
        </p:nvGraphicFramePr>
        <p:xfrm>
          <a:off x="321120" y="1325520"/>
          <a:ext cx="7103880" cy="5450040"/>
        </p:xfrm>
        <a:graphic>
          <a:graphicData uri="http://schemas.openxmlformats.org/drawingml/2006/table">
            <a:tbl>
              <a:tblPr/>
              <a:tblGrid>
                <a:gridCol w="181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8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460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24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[CookieCAD] CookieCAD Design &amp; Manufacturing</a:t>
                      </a:r>
                      <a:endParaRPr lang="en-CA" sz="2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6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[CookieCAD1]</a:t>
                      </a:r>
                      <a:endParaRPr lang="en-CA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Shall define points and lines in 2D</a:t>
                      </a:r>
                      <a:endParaRPr lang="en-CA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4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6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[CookieCAD2]</a:t>
                      </a:r>
                      <a:endParaRPr lang="en-CA" sz="16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CA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 Shape is defined by a valid set of lines</a:t>
                      </a:r>
                      <a:endParaRPr lang="en-CA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7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6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[CookieCAD3]</a:t>
                      </a:r>
                      <a:endParaRPr lang="en-CA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 valid shape ensures the following properties </a:t>
                      </a:r>
                      <a:endParaRPr lang="en-CA" sz="1600" b="0" strike="noStrike" spc="-1"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CA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It does not contain crossing edges</a:t>
                      </a:r>
                      <a:endParaRPr lang="en-CA" sz="1600" b="0" strike="noStrike" spc="-1">
                        <a:latin typeface="Arial"/>
                      </a:endParaRPr>
                    </a:p>
                    <a:p>
                      <a:pPr marL="285840" indent="-284400">
                        <a:lnSpc>
                          <a:spcPct val="100000"/>
                        </a:lnSpc>
                        <a:buClr>
                          <a:srgbClr val="000000"/>
                        </a:buClr>
                        <a:buFont typeface="Arial"/>
                        <a:buChar char="•"/>
                      </a:pPr>
                      <a:r>
                        <a:rPr lang="en-CA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… </a:t>
                      </a:r>
                      <a:endParaRPr lang="en-CA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4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6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[CookieCADN]</a:t>
                      </a:r>
                      <a:endParaRPr lang="en-CA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The material shall have an acceptable strain factor</a:t>
                      </a:r>
                      <a:endParaRPr lang="en-CA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4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6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[CookieCADN+1]</a:t>
                      </a:r>
                      <a:endParaRPr lang="en-CA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 strain factor shall be comprised between …. </a:t>
                      </a:r>
                      <a:endParaRPr lang="en-CA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4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6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[CookieCADN+m]</a:t>
                      </a:r>
                      <a:endParaRPr lang="en-CA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CA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An acceptable thickness shall be defined for manufacturing</a:t>
                      </a:r>
                      <a:endParaRPr lang="en-CA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4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6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endParaRPr lang="en-CA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CA" sz="16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…</a:t>
                      </a:r>
                      <a:endParaRPr lang="en-CA" sz="16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06" name="Picture 8"/>
          <p:cNvPicPr/>
          <p:nvPr/>
        </p:nvPicPr>
        <p:blipFill>
          <a:blip r:embed="rId2"/>
          <a:stretch/>
        </p:blipFill>
        <p:spPr>
          <a:xfrm>
            <a:off x="7746480" y="4285440"/>
            <a:ext cx="4331880" cy="1482480"/>
          </a:xfrm>
          <a:prstGeom prst="rect">
            <a:avLst/>
          </a:prstGeom>
          <a:ln>
            <a:noFill/>
          </a:ln>
        </p:spPr>
      </p:pic>
      <p:sp>
        <p:nvSpPr>
          <p:cNvPr id="207" name="CustomShape 3"/>
          <p:cNvSpPr/>
          <p:nvPr/>
        </p:nvSpPr>
        <p:spPr>
          <a:xfrm>
            <a:off x="7425360" y="2280600"/>
            <a:ext cx="1783440" cy="2576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4"/>
          <p:cNvSpPr/>
          <p:nvPr/>
        </p:nvSpPr>
        <p:spPr>
          <a:xfrm>
            <a:off x="7425360" y="2875320"/>
            <a:ext cx="1783440" cy="1981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5"/>
          <p:cNvSpPr/>
          <p:nvPr/>
        </p:nvSpPr>
        <p:spPr>
          <a:xfrm>
            <a:off x="7425360" y="3679560"/>
            <a:ext cx="1783440" cy="117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6"/>
          <p:cNvSpPr/>
          <p:nvPr/>
        </p:nvSpPr>
        <p:spPr>
          <a:xfrm flipV="1">
            <a:off x="7425360" y="4480920"/>
            <a:ext cx="2069640" cy="780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7"/>
          <p:cNvSpPr/>
          <p:nvPr/>
        </p:nvSpPr>
        <p:spPr>
          <a:xfrm flipV="1">
            <a:off x="7425360" y="5659920"/>
            <a:ext cx="2486160" cy="20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0" y="0"/>
            <a:ext cx="1134468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A" sz="44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Enabler #1: Transformations </a:t>
            </a:r>
            <a:endParaRPr lang="en-CA" sz="4400" b="0" strike="noStrike" spc="-1">
              <a:latin typeface="Arial"/>
            </a:endParaRPr>
          </a:p>
        </p:txBody>
      </p:sp>
      <p:pic>
        <p:nvPicPr>
          <p:cNvPr id="213" name="Picture 4"/>
          <p:cNvPicPr/>
          <p:nvPr/>
        </p:nvPicPr>
        <p:blipFill>
          <a:blip r:embed="rId2"/>
          <a:srcRect l="18872" r="18657"/>
          <a:stretch/>
        </p:blipFill>
        <p:spPr>
          <a:xfrm>
            <a:off x="2891880" y="1080000"/>
            <a:ext cx="5561280" cy="500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0" y="0"/>
            <a:ext cx="1219068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A" sz="44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Enabler #2: “Template” MM</a:t>
            </a:r>
            <a:endParaRPr lang="en-CA" sz="4400" b="0" strike="noStrike" spc="-1">
              <a:latin typeface="Arial"/>
            </a:endParaRPr>
          </a:p>
        </p:txBody>
      </p:sp>
      <p:pic>
        <p:nvPicPr>
          <p:cNvPr id="215" name="Picture 2"/>
          <p:cNvPicPr/>
          <p:nvPr/>
        </p:nvPicPr>
        <p:blipFill>
          <a:blip r:embed="rId2"/>
          <a:stretch/>
        </p:blipFill>
        <p:spPr>
          <a:xfrm>
            <a:off x="169920" y="1573200"/>
            <a:ext cx="2028960" cy="3892680"/>
          </a:xfrm>
          <a:prstGeom prst="rect">
            <a:avLst/>
          </a:prstGeom>
          <a:ln>
            <a:noFill/>
          </a:ln>
        </p:spPr>
      </p:pic>
      <p:sp>
        <p:nvSpPr>
          <p:cNvPr id="216" name="CustomShape 2"/>
          <p:cNvSpPr/>
          <p:nvPr/>
        </p:nvSpPr>
        <p:spPr>
          <a:xfrm>
            <a:off x="3211560" y="2550960"/>
            <a:ext cx="882864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A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 Java, the </a:t>
            </a:r>
            <a:r>
              <a:rPr lang="en-CA" sz="2400" b="1" strike="noStrike" spc="-1">
                <a:solidFill>
                  <a:srgbClr val="FF0000"/>
                </a:solidFill>
                <a:latin typeface="Calibri"/>
                <a:ea typeface="DejaVu Sans"/>
              </a:rPr>
              <a:t>structural part </a:t>
            </a:r>
            <a:r>
              <a:rPr lang="en-CA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of the inheritance prop (OO1 – OO3) would correspond to the following:</a:t>
            </a:r>
            <a:endParaRPr lang="en-CA" sz="24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C </a:t>
            </a:r>
            <a:r>
              <a:rPr lang="en-CA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would match to </a:t>
            </a:r>
            <a:r>
              <a:rPr lang="en-CA" sz="2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Class</a:t>
            </a:r>
            <a:r>
              <a:rPr lang="en-CA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or </a:t>
            </a:r>
            <a:r>
              <a:rPr lang="en-CA" sz="2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Interface</a:t>
            </a:r>
            <a:endParaRPr lang="en-CA" sz="24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P</a:t>
            </a:r>
            <a:r>
              <a:rPr lang="en-CA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would match to </a:t>
            </a:r>
            <a:r>
              <a:rPr lang="en-CA" sz="2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Member</a:t>
            </a:r>
            <a:endParaRPr lang="en-CA" sz="24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super[0..*]</a:t>
            </a:r>
            <a:r>
              <a:rPr lang="en-CA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would match to </a:t>
            </a:r>
            <a:r>
              <a:rPr lang="en-CA" sz="2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extends</a:t>
            </a:r>
            <a:r>
              <a:rPr lang="en-CA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or </a:t>
            </a:r>
            <a:r>
              <a:rPr lang="en-CA" sz="2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implements</a:t>
            </a:r>
            <a:r>
              <a:rPr lang="en-CA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t/>
            </a:r>
            <a:br/>
            <a:r>
              <a:rPr lang="en-CA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and multiplicity would be restricted to </a:t>
            </a:r>
            <a:r>
              <a:rPr lang="en-CA" sz="24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1</a:t>
            </a:r>
            <a:endParaRPr lang="en-CA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0" y="0"/>
            <a:ext cx="1219068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A" sz="44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Enabler #3: “Template” Transformations</a:t>
            </a:r>
            <a:endParaRPr lang="en-CA" sz="4400" b="0" strike="noStrike" spc="-1">
              <a:latin typeface="Arial"/>
            </a:endParaRPr>
          </a:p>
        </p:txBody>
      </p:sp>
      <p:pic>
        <p:nvPicPr>
          <p:cNvPr id="218" name="Picture 4"/>
          <p:cNvPicPr/>
          <p:nvPr/>
        </p:nvPicPr>
        <p:blipFill>
          <a:blip r:embed="rId2"/>
          <a:stretch/>
        </p:blipFill>
        <p:spPr>
          <a:xfrm>
            <a:off x="1526040" y="917280"/>
            <a:ext cx="9138600" cy="2495160"/>
          </a:xfrm>
          <a:prstGeom prst="rect">
            <a:avLst/>
          </a:prstGeom>
          <a:ln>
            <a:noFill/>
          </a:ln>
        </p:spPr>
      </p:pic>
      <p:pic>
        <p:nvPicPr>
          <p:cNvPr id="219" name="Picture 5"/>
          <p:cNvPicPr/>
          <p:nvPr/>
        </p:nvPicPr>
        <p:blipFill>
          <a:blip r:embed="rId3"/>
          <a:stretch/>
        </p:blipFill>
        <p:spPr>
          <a:xfrm>
            <a:off x="1066680" y="3413520"/>
            <a:ext cx="10056960" cy="3443040"/>
          </a:xfrm>
          <a:prstGeom prst="rect">
            <a:avLst/>
          </a:prstGeom>
          <a:ln>
            <a:noFill/>
          </a:ln>
        </p:spPr>
      </p:pic>
      <p:sp>
        <p:nvSpPr>
          <p:cNvPr id="220" name="CustomShape 2"/>
          <p:cNvSpPr/>
          <p:nvPr/>
        </p:nvSpPr>
        <p:spPr>
          <a:xfrm flipH="1">
            <a:off x="2289960" y="2225520"/>
            <a:ext cx="1662120" cy="2367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1680">
            <a:solidFill>
              <a:srgbClr val="FF0000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3"/>
          <p:cNvSpPr/>
          <p:nvPr/>
        </p:nvSpPr>
        <p:spPr>
          <a:xfrm>
            <a:off x="0" y="5238000"/>
            <a:ext cx="2530800" cy="1087200"/>
          </a:xfrm>
          <a:prstGeom prst="wedgeRectCallout">
            <a:avLst>
              <a:gd name="adj1" fmla="val 78251"/>
              <a:gd name="adj2" fmla="val -230596"/>
            </a:avLst>
          </a:prstGeom>
          <a:gradFill rotWithShape="0">
            <a:gsLst>
              <a:gs pos="0">
                <a:srgbClr val="EA6B14"/>
              </a:gs>
              <a:gs pos="100000">
                <a:srgbClr val="B85410"/>
              </a:gs>
            </a:gsLst>
            <a:path path="circle"/>
          </a:gra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CA" sz="1800" b="0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Transfo. Typing</a:t>
            </a: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CA" sz="1800" b="0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+</a:t>
            </a:r>
            <a:endParaRPr lang="en-CA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CA" sz="1800" b="0" strike="noStrike" cap="small" spc="-1">
                <a:solidFill>
                  <a:srgbClr val="FFFFFF"/>
                </a:solidFill>
                <a:latin typeface="Calibri"/>
                <a:ea typeface="DejaVu Sans"/>
              </a:rPr>
              <a:t>« Interface » Correctness</a:t>
            </a: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0" y="0"/>
            <a:ext cx="1219068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A" sz="44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Conclusion</a:t>
            </a:r>
            <a:endParaRPr lang="en-CA" sz="4400" b="0" strike="noStrike" spc="-1">
              <a:latin typeface="Arial"/>
            </a:endParaRPr>
          </a:p>
        </p:txBody>
      </p:sp>
      <p:pic>
        <p:nvPicPr>
          <p:cNvPr id="223" name="Picture 2"/>
          <p:cNvPicPr/>
          <p:nvPr/>
        </p:nvPicPr>
        <p:blipFill>
          <a:blip r:embed="rId2"/>
          <a:stretch/>
        </p:blipFill>
        <p:spPr>
          <a:xfrm>
            <a:off x="373680" y="1325520"/>
            <a:ext cx="3598560" cy="2023560"/>
          </a:xfrm>
          <a:prstGeom prst="rect">
            <a:avLst/>
          </a:prstGeom>
          <a:ln w="63360">
            <a:solidFill>
              <a:schemeClr val="tx1"/>
            </a:solidFill>
            <a:round/>
          </a:ln>
        </p:spPr>
      </p:pic>
      <p:pic>
        <p:nvPicPr>
          <p:cNvPr id="224" name="Picture 3"/>
          <p:cNvPicPr/>
          <p:nvPr/>
        </p:nvPicPr>
        <p:blipFill>
          <a:blip r:embed="rId3"/>
          <a:stretch/>
        </p:blipFill>
        <p:spPr>
          <a:xfrm>
            <a:off x="5889600" y="1325520"/>
            <a:ext cx="3598560" cy="2023560"/>
          </a:xfrm>
          <a:prstGeom prst="rect">
            <a:avLst/>
          </a:prstGeom>
          <a:ln w="63360">
            <a:solidFill>
              <a:schemeClr val="tx1"/>
            </a:solidFill>
            <a:round/>
          </a:ln>
        </p:spPr>
      </p:pic>
      <p:pic>
        <p:nvPicPr>
          <p:cNvPr id="225" name="Picture 7"/>
          <p:cNvPicPr/>
          <p:nvPr/>
        </p:nvPicPr>
        <p:blipFill>
          <a:blip r:embed="rId4"/>
          <a:stretch/>
        </p:blipFill>
        <p:spPr>
          <a:xfrm>
            <a:off x="6480720" y="1944360"/>
            <a:ext cx="3598560" cy="2023560"/>
          </a:xfrm>
          <a:prstGeom prst="rect">
            <a:avLst/>
          </a:prstGeom>
          <a:ln w="63360">
            <a:solidFill>
              <a:schemeClr val="tx1"/>
            </a:solidFill>
            <a:round/>
          </a:ln>
        </p:spPr>
      </p:pic>
      <p:pic>
        <p:nvPicPr>
          <p:cNvPr id="226" name="Picture 8"/>
          <p:cNvPicPr/>
          <p:nvPr/>
        </p:nvPicPr>
        <p:blipFill>
          <a:blip r:embed="rId5"/>
          <a:stretch/>
        </p:blipFill>
        <p:spPr>
          <a:xfrm>
            <a:off x="7240680" y="2544120"/>
            <a:ext cx="3598560" cy="2023560"/>
          </a:xfrm>
          <a:prstGeom prst="rect">
            <a:avLst/>
          </a:prstGeom>
          <a:ln w="63360">
            <a:solidFill>
              <a:schemeClr val="tx1"/>
            </a:solidFill>
            <a:round/>
          </a:ln>
        </p:spPr>
      </p:pic>
      <p:pic>
        <p:nvPicPr>
          <p:cNvPr id="227" name="Grafik 10"/>
          <p:cNvPicPr/>
          <p:nvPr/>
        </p:nvPicPr>
        <p:blipFill>
          <a:blip r:embed="rId6"/>
          <a:stretch/>
        </p:blipFill>
        <p:spPr>
          <a:xfrm>
            <a:off x="3727800" y="4407480"/>
            <a:ext cx="2160360" cy="216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0" y="0"/>
            <a:ext cx="1219068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A" sz="44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Towards Multi-Paradigm Modelling for CPS</a:t>
            </a:r>
            <a:endParaRPr lang="en-CA" sz="4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/>
          <p:cNvPicPr/>
          <p:nvPr/>
        </p:nvPicPr>
        <p:blipFill>
          <a:blip r:embed="rId2"/>
          <a:stretch/>
        </p:blipFill>
        <p:spPr>
          <a:xfrm>
            <a:off x="936000" y="432000"/>
            <a:ext cx="5028120" cy="195192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3"/>
          <a:stretch/>
        </p:blipFill>
        <p:spPr>
          <a:xfrm>
            <a:off x="6480000" y="360"/>
            <a:ext cx="4965120" cy="685656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4"/>
          <a:stretch/>
        </p:blipFill>
        <p:spPr>
          <a:xfrm>
            <a:off x="936000" y="2561040"/>
            <a:ext cx="2565720" cy="399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0"/>
            <a:ext cx="1219068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A" sz="4400" b="1" strike="noStrike" spc="-1">
                <a:solidFill>
                  <a:srgbClr val="FF0000"/>
                </a:solidFill>
                <a:latin typeface="Calibri Light"/>
                <a:ea typeface="DejaVu Sans"/>
              </a:rPr>
              <a:t>Towards</a:t>
            </a:r>
            <a:r>
              <a:rPr lang="en-CA" sz="44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 </a:t>
            </a:r>
            <a:r>
              <a:rPr lang="en-CA" sz="4400" b="1" strike="noStrike" spc="-1">
                <a:solidFill>
                  <a:srgbClr val="FF0000"/>
                </a:solidFill>
                <a:latin typeface="Calibri Light"/>
                <a:ea typeface="DejaVu Sans"/>
              </a:rPr>
              <a:t>Multi-</a:t>
            </a:r>
            <a:r>
              <a:rPr lang="en-CA" sz="44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Paradigm Modelling for </a:t>
            </a:r>
            <a:r>
              <a:rPr lang="en-CA" sz="4400" b="1" strike="noStrike" spc="-1">
                <a:solidFill>
                  <a:srgbClr val="FF0000"/>
                </a:solidFill>
                <a:latin typeface="Calibri Light"/>
                <a:ea typeface="DejaVu Sans"/>
              </a:rPr>
              <a:t>CPS</a:t>
            </a:r>
            <a:endParaRPr lang="en-CA" sz="4400" b="0" strike="noStrike" spc="-1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228600" y="1325520"/>
            <a:ext cx="11466720" cy="429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Relate Paradigms through </a:t>
            </a:r>
            <a:r>
              <a:rPr lang="en-CA" sz="2800" b="1" strike="noStrike" spc="-1">
                <a:solidFill>
                  <a:srgbClr val="FF0000"/>
                </a:solidFill>
                <a:latin typeface="Calibri"/>
                <a:ea typeface="DejaVu Sans"/>
              </a:rPr>
              <a:t>relations</a:t>
            </a:r>
            <a:r>
              <a:t/>
            </a:r>
            <a:br/>
            <a:r>
              <a:rPr lang="en-CA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(last, left-out component of the paradigmatic structure)</a:t>
            </a:r>
            <a:endParaRPr lang="en-CA" sz="2800" b="0" strike="noStrike" spc="-1"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Come with their own sets of paradigmatic properties</a:t>
            </a:r>
            <a:endParaRPr lang="en-CA" sz="2400" b="0" strike="noStrike" spc="-1"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Add “sanity-check” (paradigmatic) properties </a:t>
            </a:r>
            <a:endParaRPr lang="en-CA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CA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CA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CA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CA" sz="2400" b="0" strike="noStrike" spc="-1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Apply math. framework to real-life case studies</a:t>
            </a:r>
            <a:endParaRPr lang="en-CA" sz="2800" b="0" strike="noStrike" spc="-1"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Study FTG+PM produced during previous COST Workshops</a:t>
            </a:r>
            <a:endParaRPr lang="en-CA" sz="2400" b="0" strike="noStrike" spc="-1"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CA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Illustrate with self-contained Use Cases (PowerWindows? HPI Lab Robotics? Other?)</a:t>
            </a:r>
            <a:endParaRPr lang="en-CA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19"/>
          <p:cNvPicPr/>
          <p:nvPr/>
        </p:nvPicPr>
        <p:blipFill>
          <a:blip r:embed="rId2"/>
          <a:stretch/>
        </p:blipFill>
        <p:spPr>
          <a:xfrm>
            <a:off x="6192000" y="2556000"/>
            <a:ext cx="5923440" cy="4292640"/>
          </a:xfrm>
          <a:prstGeom prst="rect">
            <a:avLst/>
          </a:prstGeom>
          <a:ln>
            <a:noFill/>
          </a:ln>
        </p:spPr>
      </p:pic>
      <p:sp>
        <p:nvSpPr>
          <p:cNvPr id="121" name="TextShape 1"/>
          <p:cNvSpPr txBox="1"/>
          <p:nvPr/>
        </p:nvSpPr>
        <p:spPr>
          <a:xfrm>
            <a:off x="9720000" y="2162880"/>
            <a:ext cx="2092320" cy="1005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CA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toolchains</a:t>
            </a:r>
            <a:endParaRPr lang="en-CA" sz="2400" b="0" strike="noStrike" spc="-1">
              <a:latin typeface="Arial"/>
            </a:endParaRPr>
          </a:p>
        </p:txBody>
      </p:sp>
      <p:pic>
        <p:nvPicPr>
          <p:cNvPr id="122" name="Picture 121"/>
          <p:cNvPicPr/>
          <p:nvPr/>
        </p:nvPicPr>
        <p:blipFill>
          <a:blip r:embed="rId3"/>
          <a:stretch/>
        </p:blipFill>
        <p:spPr>
          <a:xfrm>
            <a:off x="4032000" y="403200"/>
            <a:ext cx="4588200" cy="2980800"/>
          </a:xfrm>
          <a:prstGeom prst="rect">
            <a:avLst/>
          </a:prstGeom>
          <a:ln>
            <a:noFill/>
          </a:ln>
        </p:spPr>
      </p:pic>
      <p:sp>
        <p:nvSpPr>
          <p:cNvPr id="123" name="TextShape 2"/>
          <p:cNvSpPr txBox="1"/>
          <p:nvPr/>
        </p:nvSpPr>
        <p:spPr>
          <a:xfrm>
            <a:off x="6948000" y="108360"/>
            <a:ext cx="1454760" cy="39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CA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PLM</a:t>
            </a:r>
            <a:endParaRPr lang="en-CA" sz="2400" b="0" strike="noStrike" spc="-1">
              <a:latin typeface="Arial"/>
            </a:endParaRPr>
          </a:p>
        </p:txBody>
      </p:sp>
      <p:sp>
        <p:nvSpPr>
          <p:cNvPr id="124" name="TextShape 3"/>
          <p:cNvSpPr txBox="1"/>
          <p:nvPr/>
        </p:nvSpPr>
        <p:spPr>
          <a:xfrm>
            <a:off x="417240" y="720000"/>
            <a:ext cx="2246760" cy="46021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CA" sz="2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Multi-Formalism</a:t>
            </a:r>
            <a:endParaRPr lang="en-CA" sz="2400" b="0" strike="noStrike" spc="-1" dirty="0">
              <a:latin typeface="Arial"/>
            </a:endParaRPr>
          </a:p>
        </p:txBody>
      </p:sp>
      <p:pic>
        <p:nvPicPr>
          <p:cNvPr id="125" name="Picture 124"/>
          <p:cNvPicPr/>
          <p:nvPr/>
        </p:nvPicPr>
        <p:blipFill>
          <a:blip r:embed="rId4"/>
          <a:stretch/>
        </p:blipFill>
        <p:spPr>
          <a:xfrm>
            <a:off x="8577720" y="134280"/>
            <a:ext cx="2762280" cy="1989720"/>
          </a:xfrm>
          <a:prstGeom prst="rect">
            <a:avLst/>
          </a:prstGeom>
          <a:ln>
            <a:noFill/>
          </a:ln>
        </p:spPr>
      </p:pic>
      <p:pic>
        <p:nvPicPr>
          <p:cNvPr id="126" name="Picture 125"/>
          <p:cNvPicPr/>
          <p:nvPr/>
        </p:nvPicPr>
        <p:blipFill>
          <a:blip r:embed="rId5"/>
          <a:stretch/>
        </p:blipFill>
        <p:spPr>
          <a:xfrm>
            <a:off x="3312000" y="3384000"/>
            <a:ext cx="2606760" cy="1949040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6"/>
          <a:stretch/>
        </p:blipFill>
        <p:spPr>
          <a:xfrm>
            <a:off x="2948040" y="4860000"/>
            <a:ext cx="3456000" cy="1944000"/>
          </a:xfrm>
          <a:prstGeom prst="rect">
            <a:avLst/>
          </a:prstGeom>
          <a:ln>
            <a:noFill/>
          </a:ln>
        </p:spPr>
      </p:pic>
      <p:pic>
        <p:nvPicPr>
          <p:cNvPr id="128" name="Picture 127"/>
          <p:cNvPicPr/>
          <p:nvPr/>
        </p:nvPicPr>
        <p:blipFill>
          <a:blip r:embed="rId7"/>
          <a:stretch/>
        </p:blipFill>
        <p:spPr>
          <a:xfrm>
            <a:off x="158760" y="3748680"/>
            <a:ext cx="2937240" cy="1939320"/>
          </a:xfrm>
          <a:prstGeom prst="rect">
            <a:avLst/>
          </a:prstGeom>
          <a:ln>
            <a:noFill/>
          </a:ln>
        </p:spPr>
      </p:pic>
      <p:pic>
        <p:nvPicPr>
          <p:cNvPr id="129" name="Picture 128"/>
          <p:cNvPicPr/>
          <p:nvPr/>
        </p:nvPicPr>
        <p:blipFill>
          <a:blip r:embed="rId8"/>
          <a:stretch/>
        </p:blipFill>
        <p:spPr>
          <a:xfrm>
            <a:off x="168840" y="1296000"/>
            <a:ext cx="3791160" cy="225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/>
          <p:cNvPicPr/>
          <p:nvPr/>
        </p:nvPicPr>
        <p:blipFill>
          <a:blip r:embed="rId2"/>
          <a:stretch/>
        </p:blipFill>
        <p:spPr>
          <a:xfrm>
            <a:off x="1557360" y="288000"/>
            <a:ext cx="8883720" cy="604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0" y="334080"/>
            <a:ext cx="12191040" cy="600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0" y="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CA" sz="4400" b="1" strike="noStrike" spc="-1">
                <a:solidFill>
                  <a:srgbClr val="000000"/>
                </a:solidFill>
                <a:latin typeface="Calibri Light"/>
                <a:ea typeface="DejaVu Sans"/>
              </a:rPr>
              <a:t>Science-y Definition of Paradigm</a:t>
            </a:r>
            <a:endParaRPr lang="en-CA" sz="4400" b="0" strike="noStrike" spc="-1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123120" y="3864240"/>
            <a:ext cx="11717640" cy="240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(Some) </a:t>
            </a:r>
            <a:r>
              <a:rPr lang="en-CA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universally recognized scientific </a:t>
            </a: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achievements that, for a time, provide model problems and solutions for a community of practitioners, i.e., [2]</a:t>
            </a:r>
            <a:endParaRPr lang="en-CA" sz="18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A" sz="16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what</a:t>
            </a:r>
            <a:r>
              <a:rPr lang="en-CA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is to be observed and scrutinized</a:t>
            </a:r>
            <a:endParaRPr lang="en-CA" sz="16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A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 kind of </a:t>
            </a:r>
            <a:r>
              <a:rPr lang="en-CA" sz="16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questions</a:t>
            </a:r>
            <a:r>
              <a:rPr lang="en-CA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that are supposed to be asked and probed for answers in relation to this subject</a:t>
            </a:r>
            <a:endParaRPr lang="en-CA" sz="16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A" sz="16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how</a:t>
            </a:r>
            <a:r>
              <a:rPr lang="en-CA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these questions are to be structured</a:t>
            </a:r>
            <a:endParaRPr lang="en-CA" sz="16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A" sz="16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what</a:t>
            </a:r>
            <a:r>
              <a:rPr lang="en-CA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predictions made by the primary theory within the discipline</a:t>
            </a:r>
            <a:endParaRPr lang="en-CA" sz="16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A" sz="16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how</a:t>
            </a:r>
            <a:r>
              <a:rPr lang="en-CA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the results of scientific investigations should be interpreted</a:t>
            </a:r>
            <a:endParaRPr lang="en-CA" sz="1600" b="0" strike="noStrike" spc="-1">
              <a:latin typeface="Arial"/>
            </a:endParaRPr>
          </a:p>
          <a:p>
            <a:pPr marL="685800" lvl="1" indent="-22716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CA" sz="16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how</a:t>
            </a:r>
            <a:r>
              <a:rPr lang="en-CA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an experiment is to be conducted, and </a:t>
            </a:r>
            <a:r>
              <a:rPr lang="en-CA" sz="16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what</a:t>
            </a:r>
            <a:r>
              <a:rPr lang="en-CA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 equipment is available to conduct the experiment</a:t>
            </a:r>
            <a:endParaRPr lang="en-CA" sz="16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CA" sz="1600" b="0" strike="noStrike" spc="-1"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144720" y="6363360"/>
            <a:ext cx="11695680" cy="4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64960" indent="-263520">
              <a:lnSpc>
                <a:spcPct val="100000"/>
              </a:lnSpc>
            </a:pPr>
            <a:r>
              <a:rPr lang="en-CA" sz="1100" b="0" strike="noStrike" spc="-1">
                <a:solidFill>
                  <a:srgbClr val="000000"/>
                </a:solidFill>
                <a:latin typeface="Calibri"/>
                <a:ea typeface="DejaVu Sans"/>
              </a:rPr>
              <a:t>[1] 	https://www.merriam-webster.com/dictionary/paradigm</a:t>
            </a:r>
            <a:endParaRPr lang="en-CA" sz="1100" b="0" strike="noStrike" spc="-1">
              <a:latin typeface="Arial"/>
            </a:endParaRPr>
          </a:p>
          <a:p>
            <a:pPr marL="264960" indent="-263520">
              <a:lnSpc>
                <a:spcPct val="100000"/>
              </a:lnSpc>
            </a:pPr>
            <a:r>
              <a:rPr lang="en-CA" sz="1100" b="0" strike="noStrike" spc="-1">
                <a:solidFill>
                  <a:srgbClr val="000000"/>
                </a:solidFill>
                <a:latin typeface="Calibri"/>
                <a:ea typeface="DejaVu Sans"/>
              </a:rPr>
              <a:t>[2] 	Kuhn, Thomas S. (1996). The Structure of Scientific Revolutions. </a:t>
            </a:r>
            <a:endParaRPr lang="en-CA" sz="1100" b="0" strike="noStrike" spc="-1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335880" y="1325520"/>
            <a:ext cx="10878120" cy="200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From Merriam-Webster [1], and my own (paper) dictionary:</a:t>
            </a:r>
            <a:endParaRPr lang="en-CA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 </a:t>
            </a:r>
            <a:r>
              <a:rPr lang="en-CA" sz="1800" b="1" strike="noStrike" spc="-1">
                <a:solidFill>
                  <a:srgbClr val="FF0000"/>
                </a:solidFill>
                <a:latin typeface="Calibri"/>
                <a:ea typeface="DejaVu Sans"/>
              </a:rPr>
              <a:t>example</a:t>
            </a: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, a </a:t>
            </a:r>
            <a:r>
              <a:rPr lang="en-CA" sz="1800" b="1" strike="noStrike" spc="-1">
                <a:solidFill>
                  <a:srgbClr val="FF0000"/>
                </a:solidFill>
                <a:latin typeface="Calibri"/>
                <a:ea typeface="DejaVu Sans"/>
              </a:rPr>
              <a:t>pattern</a:t>
            </a: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; an outstandingly clear or </a:t>
            </a:r>
            <a:r>
              <a:rPr lang="en-CA" sz="1800" b="1" strike="noStrike" spc="-1">
                <a:solidFill>
                  <a:srgbClr val="FF0000"/>
                </a:solidFill>
                <a:latin typeface="Calibri"/>
                <a:ea typeface="DejaVu Sans"/>
              </a:rPr>
              <a:t>typical example </a:t>
            </a: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or </a:t>
            </a:r>
            <a:r>
              <a:rPr lang="en-CA" sz="1800" b="1" strike="noStrike" spc="-1">
                <a:solidFill>
                  <a:srgbClr val="FF0000"/>
                </a:solidFill>
                <a:latin typeface="Calibri"/>
                <a:ea typeface="DejaVu Sans"/>
              </a:rPr>
              <a:t>archetype </a:t>
            </a: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[1]</a:t>
            </a:r>
            <a:endParaRPr lang="en-CA" sz="1800" b="0" strike="noStrike" spc="-1"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 </a:t>
            </a:r>
            <a:r>
              <a:rPr lang="en-CA" sz="1800" b="1" strike="noStrike" spc="-1">
                <a:solidFill>
                  <a:srgbClr val="FF0000"/>
                </a:solidFill>
                <a:latin typeface="Calibri"/>
                <a:ea typeface="DejaVu Sans"/>
              </a:rPr>
              <a:t>framework</a:t>
            </a: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containing the </a:t>
            </a:r>
            <a:r>
              <a:rPr lang="en-CA" sz="1800" b="1" strike="noStrike" spc="-1">
                <a:solidFill>
                  <a:srgbClr val="FF0000"/>
                </a:solidFill>
                <a:latin typeface="Calibri"/>
                <a:ea typeface="DejaVu Sans"/>
              </a:rPr>
              <a:t>basic assumptions</a:t>
            </a: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lang="en-CA" sz="1800" b="1" strike="noStrike" spc="-1">
                <a:solidFill>
                  <a:srgbClr val="FF0000"/>
                </a:solidFill>
                <a:latin typeface="Calibri"/>
                <a:ea typeface="DejaVu Sans"/>
              </a:rPr>
              <a:t>ways of thinking</a:t>
            </a: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, and </a:t>
            </a:r>
            <a:r>
              <a:rPr lang="en-CA" sz="1800" b="1" strike="noStrike" spc="-1">
                <a:solidFill>
                  <a:srgbClr val="FF0000"/>
                </a:solidFill>
                <a:latin typeface="Calibri"/>
                <a:ea typeface="DejaVu Sans"/>
              </a:rPr>
              <a:t>methodology </a:t>
            </a: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that are commonly accepted by members of a </a:t>
            </a:r>
            <a:r>
              <a:rPr lang="en-CA" sz="1800" b="1" strike="noStrike" spc="-1">
                <a:solidFill>
                  <a:srgbClr val="FF0000"/>
                </a:solidFill>
                <a:latin typeface="Calibri"/>
                <a:ea typeface="DejaVu Sans"/>
              </a:rPr>
              <a:t>scientific community</a:t>
            </a: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, and such a cognitive framework shared by members of any discipline or group [1]</a:t>
            </a:r>
            <a:endParaRPr lang="en-CA" sz="1800" b="0" strike="noStrike" spc="-1">
              <a:latin typeface="Arial"/>
            </a:endParaRPr>
          </a:p>
          <a:p>
            <a:pPr marL="353880">
              <a:lnSpc>
                <a:spcPct val="100000"/>
              </a:lnSpc>
            </a:pP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 philosophical and </a:t>
            </a:r>
            <a:r>
              <a:rPr lang="en-CA" sz="1800" b="1" strike="noStrike" spc="-1">
                <a:solidFill>
                  <a:srgbClr val="FF0000"/>
                </a:solidFill>
                <a:latin typeface="Calibri"/>
                <a:ea typeface="DejaVu Sans"/>
              </a:rPr>
              <a:t>theoretical framework </a:t>
            </a: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of a scientific school or discipline within which </a:t>
            </a:r>
            <a:r>
              <a:rPr lang="en-CA" sz="1800" b="1" strike="noStrike" spc="-1">
                <a:solidFill>
                  <a:srgbClr val="FF0000"/>
                </a:solidFill>
                <a:latin typeface="Calibri"/>
                <a:ea typeface="DejaVu Sans"/>
              </a:rPr>
              <a:t>theories</a:t>
            </a: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lang="en-CA" sz="1800" b="1" strike="noStrike" spc="-1">
                <a:solidFill>
                  <a:srgbClr val="FF0000"/>
                </a:solidFill>
                <a:latin typeface="Calibri"/>
                <a:ea typeface="DejaVu Sans"/>
              </a:rPr>
              <a:t>laws</a:t>
            </a: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, and </a:t>
            </a:r>
            <a:r>
              <a:rPr lang="en-CA" sz="1800" b="1" strike="noStrike" spc="-1">
                <a:solidFill>
                  <a:srgbClr val="FF0000"/>
                </a:solidFill>
                <a:latin typeface="Calibri"/>
                <a:ea typeface="DejaVu Sans"/>
              </a:rPr>
              <a:t>generalizations</a:t>
            </a:r>
            <a:r>
              <a:rPr lang="en-CA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and the experiments performed in support of them are formulated</a:t>
            </a:r>
            <a:endParaRPr lang="en-CA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3" dur="indefinite"/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6" dur="indefinite"/>
                                        <p:tgtEl>
                                          <p:spTgt spid="1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b="1" noProof="0" dirty="0" smtClean="0"/>
              <a:t>Object-Orientation on </a:t>
            </a:r>
            <a:r>
              <a:rPr lang="en-GB" b="1" cap="small" noProof="0" dirty="0" err="1" smtClean="0"/>
              <a:t>Gpl</a:t>
            </a:r>
            <a:r>
              <a:rPr lang="en-GB" b="1" noProof="0" dirty="0" err="1" smtClean="0"/>
              <a:t>s</a:t>
            </a:r>
            <a:endParaRPr lang="en-GB" b="1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144855" y="6581001"/>
            <a:ext cx="1169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tabLst>
                <a:tab pos="265113" algn="l"/>
              </a:tabLst>
            </a:pPr>
            <a:r>
              <a:rPr lang="fr-FR" sz="1100" dirty="0"/>
              <a:t>[1] </a:t>
            </a:r>
            <a:r>
              <a:rPr lang="fr-FR" sz="1100" dirty="0" smtClean="0"/>
              <a:t>	</a:t>
            </a:r>
            <a:r>
              <a:rPr lang="en-GB" sz="1100" dirty="0" smtClean="0"/>
              <a:t>P</a:t>
            </a:r>
            <a:r>
              <a:rPr lang="en-GB" sz="1100" dirty="0"/>
              <a:t>. Wegner, “Dimensions of Object-Based Language Design,” SIGPLAN Notices, vol. 22, no. 12, pp. 168–182, Dec. 1987.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241041" y="1325563"/>
          <a:ext cx="714880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048">
                  <a:extLst>
                    <a:ext uri="{9D8B030D-6E8A-4147-A177-3AD203B41FA5}">
                      <a16:colId xmlns:a16="http://schemas.microsoft.com/office/drawing/2014/main" val="602499183"/>
                    </a:ext>
                  </a:extLst>
                </a:gridCol>
                <a:gridCol w="6297756">
                  <a:extLst>
                    <a:ext uri="{9D8B030D-6E8A-4147-A177-3AD203B41FA5}">
                      <a16:colId xmlns:a16="http://schemas.microsoft.com/office/drawing/2014/main" val="167387923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[OO] Object</a:t>
                      </a:r>
                      <a:r>
                        <a:rPr lang="fr-FR" baseline="0" dirty="0" smtClean="0"/>
                        <a:t> Orientation [</a:t>
                      </a:r>
                      <a:r>
                        <a:rPr lang="fr-FR" baseline="0" dirty="0" err="1" smtClean="0"/>
                        <a:t>extracted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from</a:t>
                      </a:r>
                      <a:r>
                        <a:rPr lang="fr-FR" baseline="0" dirty="0" smtClean="0"/>
                        <a:t> 1]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9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[OO1]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Shall possess the concepts of </a:t>
                      </a:r>
                      <a:r>
                        <a:rPr lang="en-GB" sz="18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r>
                        <a:rPr lang="en-GB" noProof="0" dirty="0" smtClean="0"/>
                        <a:t> and </a:t>
                      </a:r>
                      <a:r>
                        <a:rPr lang="en-GB" sz="18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endParaRPr lang="en-GB" sz="1800" b="1" kern="1200" noProof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7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[OO2]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Objects shall possess a </a:t>
                      </a:r>
                      <a:r>
                        <a:rPr lang="en-GB" sz="18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r>
                        <a:rPr lang="en-GB" noProof="0" dirty="0" smtClean="0"/>
                        <a:t> and a </a:t>
                      </a:r>
                      <a:r>
                        <a:rPr lang="en-GB" sz="18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set of capabilities / operations</a:t>
                      </a:r>
                      <a:endParaRPr lang="en-GB" sz="1800" b="1" kern="1200" noProof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927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[OO3]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Shall</a:t>
                      </a:r>
                      <a:r>
                        <a:rPr lang="en-GB" baseline="0" noProof="0" dirty="0" smtClean="0"/>
                        <a:t> possess an </a:t>
                      </a:r>
                      <a:r>
                        <a:rPr lang="en-GB" sz="18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inheritance</a:t>
                      </a:r>
                      <a:r>
                        <a:rPr lang="en-GB" baseline="0" noProof="0" dirty="0" smtClean="0"/>
                        <a:t> mechanism</a:t>
                      </a:r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339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[OO4]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Inheritance</a:t>
                      </a:r>
                      <a:r>
                        <a:rPr lang="en-GB" baseline="0" noProof="0" dirty="0" smtClean="0"/>
                        <a:t> shall allow </a:t>
                      </a:r>
                      <a:r>
                        <a:rPr lang="en-GB" sz="18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operation reuse</a:t>
                      </a:r>
                      <a:endParaRPr lang="en-GB" sz="1800" b="1" kern="1200" noProof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235911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767" y="2187719"/>
            <a:ext cx="1472293" cy="9815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427" y="1050745"/>
            <a:ext cx="1136974" cy="11369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083" y="1104321"/>
            <a:ext cx="703745" cy="7911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097" y="2002844"/>
            <a:ext cx="1727330" cy="9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0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b="1" noProof="0" dirty="0" smtClean="0"/>
              <a:t>Object-Orientation on </a:t>
            </a:r>
            <a:r>
              <a:rPr lang="en-GB" b="1" cap="small" noProof="0" dirty="0" err="1" smtClean="0"/>
              <a:t>Gpl</a:t>
            </a:r>
            <a:r>
              <a:rPr lang="en-GB" b="1" noProof="0" dirty="0" err="1" smtClean="0"/>
              <a:t>s</a:t>
            </a:r>
            <a:endParaRPr lang="en-GB" b="1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144855" y="6581001"/>
            <a:ext cx="1169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tabLst>
                <a:tab pos="265113" algn="l"/>
              </a:tabLst>
            </a:pPr>
            <a:r>
              <a:rPr lang="fr-FR" sz="1100" dirty="0"/>
              <a:t>[1] </a:t>
            </a:r>
            <a:r>
              <a:rPr lang="fr-FR" sz="1100" dirty="0" smtClean="0"/>
              <a:t>	</a:t>
            </a:r>
            <a:r>
              <a:rPr lang="en-GB" sz="1100" dirty="0" smtClean="0"/>
              <a:t>P</a:t>
            </a:r>
            <a:r>
              <a:rPr lang="en-GB" sz="1100" dirty="0"/>
              <a:t>. Wegner, “Dimensions of Object-Based Language Design,” SIGPLAN Notices, vol. 22, no. 12, pp. 168–182, Dec. 1987.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241041" y="1325563"/>
          <a:ext cx="714880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048">
                  <a:extLst>
                    <a:ext uri="{9D8B030D-6E8A-4147-A177-3AD203B41FA5}">
                      <a16:colId xmlns:a16="http://schemas.microsoft.com/office/drawing/2014/main" val="602499183"/>
                    </a:ext>
                  </a:extLst>
                </a:gridCol>
                <a:gridCol w="6297756">
                  <a:extLst>
                    <a:ext uri="{9D8B030D-6E8A-4147-A177-3AD203B41FA5}">
                      <a16:colId xmlns:a16="http://schemas.microsoft.com/office/drawing/2014/main" val="167387923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[OO_WEG] Object</a:t>
                      </a:r>
                      <a:r>
                        <a:rPr lang="fr-FR" baseline="0" dirty="0" smtClean="0"/>
                        <a:t> Orientation [</a:t>
                      </a:r>
                      <a:r>
                        <a:rPr lang="fr-FR" baseline="0" dirty="0" err="1" smtClean="0"/>
                        <a:t>extracted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baseline="0" dirty="0" err="1" smtClean="0"/>
                        <a:t>from</a:t>
                      </a:r>
                      <a:r>
                        <a:rPr lang="fr-FR" baseline="0" dirty="0" smtClean="0"/>
                        <a:t> 1]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9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noProof="0" dirty="0" smtClean="0"/>
                        <a:t>[OO1]</a:t>
                      </a:r>
                      <a:endParaRPr lang="en-GB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Shall possess the concepts of </a:t>
                      </a:r>
                      <a:r>
                        <a:rPr lang="en-GB" sz="18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r>
                        <a:rPr lang="en-GB" noProof="0" dirty="0" smtClean="0"/>
                        <a:t> and </a:t>
                      </a:r>
                      <a:r>
                        <a:rPr lang="en-GB" sz="18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endParaRPr lang="en-GB" sz="1800" b="1" kern="1200" noProof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7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noProof="0" dirty="0" smtClean="0"/>
                        <a:t>[OO2]</a:t>
                      </a:r>
                      <a:endParaRPr lang="en-GB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Objects shall possess a </a:t>
                      </a:r>
                      <a:r>
                        <a:rPr lang="en-GB" sz="18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r>
                        <a:rPr lang="en-GB" noProof="0" dirty="0" smtClean="0"/>
                        <a:t> and a </a:t>
                      </a:r>
                      <a:r>
                        <a:rPr lang="en-GB" sz="18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set of capabilities / operations</a:t>
                      </a:r>
                      <a:endParaRPr lang="en-GB" sz="1800" b="1" kern="1200" noProof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927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noProof="0" dirty="0" smtClean="0"/>
                        <a:t>[OO3]</a:t>
                      </a:r>
                      <a:endParaRPr lang="en-GB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Shall</a:t>
                      </a:r>
                      <a:r>
                        <a:rPr lang="en-GB" baseline="0" noProof="0" dirty="0" smtClean="0"/>
                        <a:t> possess an </a:t>
                      </a:r>
                      <a:r>
                        <a:rPr lang="en-GB" sz="18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inheritance</a:t>
                      </a:r>
                      <a:r>
                        <a:rPr lang="en-GB" baseline="0" noProof="0" dirty="0" smtClean="0"/>
                        <a:t> mechanism</a:t>
                      </a:r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339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noProof="0" dirty="0" smtClean="0"/>
                        <a:t>[OO4]</a:t>
                      </a:r>
                      <a:endParaRPr lang="en-GB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Inheritance</a:t>
                      </a:r>
                      <a:r>
                        <a:rPr lang="en-GB" baseline="0" noProof="0" dirty="0" smtClean="0"/>
                        <a:t> shall allow </a:t>
                      </a:r>
                      <a:r>
                        <a:rPr lang="en-GB" sz="18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operation reuse</a:t>
                      </a:r>
                      <a:endParaRPr lang="en-GB" sz="1800" b="1" kern="1200" noProof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235911"/>
                  </a:ext>
                </a:extLst>
              </a:tr>
            </a:tbl>
          </a:graphicData>
        </a:graphic>
      </p:graphicFrame>
      <p:graphicFrame>
        <p:nvGraphicFramePr>
          <p:cNvPr id="5" name="Content Placeholder 7"/>
          <p:cNvGraphicFramePr>
            <a:graphicFrameLocks/>
          </p:cNvGraphicFramePr>
          <p:nvPr>
            <p:extLst/>
          </p:nvPr>
        </p:nvGraphicFramePr>
        <p:xfrm>
          <a:off x="241041" y="3726641"/>
          <a:ext cx="766198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141">
                  <a:extLst>
                    <a:ext uri="{9D8B030D-6E8A-4147-A177-3AD203B41FA5}">
                      <a16:colId xmlns:a16="http://schemas.microsoft.com/office/drawing/2014/main" val="602499183"/>
                    </a:ext>
                  </a:extLst>
                </a:gridCol>
                <a:gridCol w="6749847">
                  <a:extLst>
                    <a:ext uri="{9D8B030D-6E8A-4147-A177-3AD203B41FA5}">
                      <a16:colId xmlns:a16="http://schemas.microsoft.com/office/drawing/2014/main" val="167387923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[</a:t>
                      </a:r>
                      <a:r>
                        <a:rPr lang="fr-FR" dirty="0" err="1" smtClean="0"/>
                        <a:t>OO_Me</a:t>
                      </a:r>
                      <a:r>
                        <a:rPr lang="fr-FR" dirty="0" smtClean="0"/>
                        <a:t>] Object</a:t>
                      </a:r>
                      <a:r>
                        <a:rPr lang="fr-FR" baseline="0" dirty="0" smtClean="0"/>
                        <a:t> Orientation </a:t>
                      </a:r>
                      <a:r>
                        <a:rPr lang="fr-FR" baseline="0" dirty="0" err="1" smtClean="0"/>
                        <a:t>with</a:t>
                      </a:r>
                      <a:r>
                        <a:rPr lang="fr-FR" baseline="0" dirty="0" smtClean="0"/>
                        <a:t> Multiple </a:t>
                      </a:r>
                      <a:r>
                        <a:rPr lang="fr-FR" baseline="0" dirty="0" err="1" smtClean="0"/>
                        <a:t>Inheritance</a:t>
                      </a:r>
                      <a:r>
                        <a:rPr lang="fr-FR" baseline="0" dirty="0" smtClean="0"/>
                        <a:t> and …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9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[OO1]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Shall possess the concepts of </a:t>
                      </a:r>
                      <a:r>
                        <a:rPr lang="en-GB" sz="18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r>
                        <a:rPr lang="en-GB" noProof="0" dirty="0" smtClean="0"/>
                        <a:t> and </a:t>
                      </a:r>
                      <a:r>
                        <a:rPr lang="en-GB" sz="18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endParaRPr lang="en-GB" sz="1800" b="1" kern="1200" noProof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7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[OO2]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Objects shall possess a </a:t>
                      </a:r>
                      <a:r>
                        <a:rPr lang="en-GB" sz="18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  <a:r>
                        <a:rPr lang="en-GB" noProof="0" dirty="0" smtClean="0"/>
                        <a:t> and a </a:t>
                      </a:r>
                      <a:r>
                        <a:rPr lang="en-GB" sz="18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set of capabilities / operations</a:t>
                      </a:r>
                      <a:endParaRPr lang="en-GB" sz="1800" b="1" kern="1200" noProof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927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[OO3’]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Shall</a:t>
                      </a:r>
                      <a:r>
                        <a:rPr lang="en-GB" baseline="0" noProof="0" dirty="0" smtClean="0"/>
                        <a:t> possess a </a:t>
                      </a:r>
                      <a:r>
                        <a:rPr lang="en-GB" b="1" baseline="0" noProof="0" dirty="0" smtClean="0">
                          <a:solidFill>
                            <a:srgbClr val="00B050"/>
                          </a:solidFill>
                        </a:rPr>
                        <a:t>multiple</a:t>
                      </a:r>
                      <a:r>
                        <a:rPr lang="en-GB" baseline="0" noProof="0" dirty="0" smtClean="0"/>
                        <a:t> </a:t>
                      </a:r>
                      <a:r>
                        <a:rPr lang="en-GB" sz="18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inheritance</a:t>
                      </a:r>
                      <a:r>
                        <a:rPr lang="en-GB" baseline="0" noProof="0" dirty="0" smtClean="0"/>
                        <a:t> mechanism</a:t>
                      </a:r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339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[OO4]</a:t>
                      </a:r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Inheritance</a:t>
                      </a:r>
                      <a:r>
                        <a:rPr lang="en-GB" baseline="0" noProof="0" dirty="0" smtClean="0"/>
                        <a:t> shall allow </a:t>
                      </a:r>
                      <a:r>
                        <a:rPr lang="en-GB" sz="18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operation reuse</a:t>
                      </a:r>
                      <a:endParaRPr lang="en-GB" sz="1800" b="1" kern="1200" noProof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235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noProof="0" dirty="0" smtClean="0"/>
                        <a:t>[OO5]</a:t>
                      </a:r>
                      <a:endParaRPr lang="en-GB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0" kern="1200" noProof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Shall</a:t>
                      </a:r>
                      <a:r>
                        <a:rPr lang="fr-FR" sz="1800" b="0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use </a:t>
                      </a:r>
                      <a:r>
                        <a:rPr lang="fr-FR" sz="1800" b="1" kern="1200" noProof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polymorphism</a:t>
                      </a:r>
                      <a:r>
                        <a:rPr lang="fr-FR" sz="18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kern="1200" baseline="0" noProof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fr-FR" sz="1800" b="0" kern="1200" baseline="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kern="1200" baseline="0" noProof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subtyping</a:t>
                      </a:r>
                      <a:endParaRPr lang="en-GB" sz="1800" b="1" kern="1200" noProof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197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noProof="0" dirty="0" smtClean="0"/>
                        <a:t>[OO6]</a:t>
                      </a:r>
                      <a:endParaRPr lang="en-GB" b="1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b="1" kern="1200" noProof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GB" sz="1800" b="1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608054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249" y="4914832"/>
            <a:ext cx="1808063" cy="5120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537" y="4324273"/>
            <a:ext cx="1016230" cy="6974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59" y="3823790"/>
            <a:ext cx="1057524" cy="4333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12" b="24699"/>
          <a:stretch/>
        </p:blipFill>
        <p:spPr>
          <a:xfrm>
            <a:off x="10190775" y="3863846"/>
            <a:ext cx="1789537" cy="8677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767" y="2187719"/>
            <a:ext cx="1472293" cy="9815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427" y="1050745"/>
            <a:ext cx="1136974" cy="11369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083" y="1104321"/>
            <a:ext cx="703745" cy="7911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097" y="2002844"/>
            <a:ext cx="1727330" cy="91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3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b="1" noProof="0" dirty="0" smtClean="0"/>
              <a:t>”Agile” Development</a:t>
            </a:r>
            <a:endParaRPr lang="en-GB" b="1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36046"/>
            <a:ext cx="11697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>
              <a:tabLst>
                <a:tab pos="265113" algn="l"/>
              </a:tabLst>
            </a:pPr>
            <a:r>
              <a:rPr lang="fr-FR" sz="1100" dirty="0"/>
              <a:t>[1] </a:t>
            </a:r>
            <a:r>
              <a:rPr lang="fr-FR" sz="1100" dirty="0" smtClean="0"/>
              <a:t>	</a:t>
            </a:r>
            <a:r>
              <a:rPr lang="en-GB" sz="1100" dirty="0" smtClean="0"/>
              <a:t>Kent </a:t>
            </a:r>
            <a:r>
              <a:rPr lang="en-GB" sz="1100" dirty="0"/>
              <a:t>Beck et al. (2001). "Principles behind the Agile Manifesto". Agile Alliance. </a:t>
            </a:r>
            <a:r>
              <a:rPr lang="en-GB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://www.agilealliance.org/agile101/12-principles-behind-the-agile-manifesto/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4294967295"/>
            <p:extLst/>
          </p:nvPr>
        </p:nvGraphicFramePr>
        <p:xfrm>
          <a:off x="144855" y="3830132"/>
          <a:ext cx="7176796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125">
                  <a:extLst>
                    <a:ext uri="{9D8B030D-6E8A-4147-A177-3AD203B41FA5}">
                      <a16:colId xmlns:a16="http://schemas.microsoft.com/office/drawing/2014/main" val="602499183"/>
                    </a:ext>
                  </a:extLst>
                </a:gridCol>
                <a:gridCol w="6108671">
                  <a:extLst>
                    <a:ext uri="{9D8B030D-6E8A-4147-A177-3AD203B41FA5}">
                      <a16:colId xmlns:a16="http://schemas.microsoft.com/office/drawing/2014/main" val="167387923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[</a:t>
                      </a:r>
                      <a:r>
                        <a:rPr lang="fr-FR" dirty="0" err="1" smtClean="0"/>
                        <a:t>Agile_Me</a:t>
                      </a:r>
                      <a:r>
                        <a:rPr lang="fr-FR" dirty="0" smtClean="0"/>
                        <a:t>] Agile </a:t>
                      </a:r>
                      <a:r>
                        <a:rPr lang="fr-FR" dirty="0" err="1" smtClean="0"/>
                        <a:t>Development</a:t>
                      </a:r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9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noProof="0" dirty="0" smtClean="0"/>
                        <a:t>[Agile1]</a:t>
                      </a:r>
                      <a:endParaRPr lang="en-GB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Shall</a:t>
                      </a:r>
                      <a:r>
                        <a:rPr lang="en-GB" baseline="0" noProof="0" dirty="0" smtClean="0"/>
                        <a:t> follow a development lifecycle</a:t>
                      </a:r>
                      <a:endParaRPr lang="en-GB" sz="1800" b="1" kern="1200" noProof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7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noProof="0" dirty="0" smtClean="0"/>
                        <a:t>[Agile2]</a:t>
                      </a:r>
                      <a:endParaRPr lang="en-GB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noProof="0" dirty="0" smtClean="0"/>
                        <a:t>The full lifecycle, called macro, contains itself smaller, micro-lifecycles</a:t>
                      </a:r>
                      <a:endParaRPr lang="en-GB" sz="1800" b="1" kern="1200" noProof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927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noProof="0" dirty="0" smtClean="0"/>
                        <a:t>[Agile3]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noProof="0" dirty="0" err="1" smtClean="0"/>
                        <a:t>Each</a:t>
                      </a:r>
                      <a:r>
                        <a:rPr lang="fr-FR" noProof="0" dirty="0" smtClean="0"/>
                        <a:t> </a:t>
                      </a:r>
                      <a:r>
                        <a:rPr lang="fr-FR" noProof="0" dirty="0" err="1" smtClean="0"/>
                        <a:t>micro-cycle</a:t>
                      </a:r>
                      <a:r>
                        <a:rPr lang="fr-FR" baseline="0" noProof="0" dirty="0" smtClean="0"/>
                        <a:t> </a:t>
                      </a:r>
                      <a:r>
                        <a:rPr lang="fr-FR" baseline="0" noProof="0" dirty="0" err="1" smtClean="0"/>
                        <a:t>produces</a:t>
                      </a:r>
                      <a:r>
                        <a:rPr lang="fr-FR" baseline="0" noProof="0" dirty="0" smtClean="0"/>
                        <a:t> a </a:t>
                      </a:r>
                      <a:r>
                        <a:rPr lang="fr-FR" baseline="0" noProof="0" dirty="0" err="1" smtClean="0"/>
                        <a:t>working</a:t>
                      </a:r>
                      <a:r>
                        <a:rPr lang="fr-FR" baseline="0" noProof="0" dirty="0" smtClean="0"/>
                        <a:t> software</a:t>
                      </a:r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4339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noProof="0" dirty="0" smtClean="0"/>
                        <a:t>[Agile4]</a:t>
                      </a:r>
                      <a:endParaRPr lang="en-GB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noProof="0" dirty="0" err="1" smtClean="0"/>
                        <a:t>Each</a:t>
                      </a:r>
                      <a:r>
                        <a:rPr lang="fr-FR" noProof="0" dirty="0" smtClean="0"/>
                        <a:t> </a:t>
                      </a:r>
                      <a:r>
                        <a:rPr lang="fr-FR" noProof="0" dirty="0" err="1" smtClean="0"/>
                        <a:t>micro-cycle</a:t>
                      </a:r>
                      <a:r>
                        <a:rPr lang="fr-FR" baseline="0" noProof="0" dirty="0" smtClean="0"/>
                        <a:t> last </a:t>
                      </a:r>
                      <a:r>
                        <a:rPr lang="fr-FR" baseline="0" noProof="0" dirty="0" err="1" smtClean="0"/>
                        <a:t>between</a:t>
                      </a:r>
                      <a:r>
                        <a:rPr lang="fr-FR" baseline="0" noProof="0" dirty="0" smtClean="0"/>
                        <a:t> 2 </a:t>
                      </a:r>
                      <a:r>
                        <a:rPr lang="fr-FR" baseline="0" noProof="0" dirty="0" err="1" smtClean="0"/>
                        <a:t>weeks</a:t>
                      </a:r>
                      <a:r>
                        <a:rPr lang="fr-FR" baseline="0" noProof="0" dirty="0" smtClean="0"/>
                        <a:t> and 4 </a:t>
                      </a:r>
                      <a:r>
                        <a:rPr lang="fr-FR" baseline="0" noProof="0" dirty="0" err="1" smtClean="0"/>
                        <a:t>months</a:t>
                      </a:r>
                      <a:endParaRPr lang="en-GB" sz="1800" b="1" kern="1200" noProof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235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noProof="0" dirty="0" smtClean="0"/>
                        <a:t>[Agile5]</a:t>
                      </a:r>
                      <a:endParaRPr lang="en-GB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800" b="1" kern="1200" noProof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GB" sz="1800" b="1" kern="1200" noProof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110755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35903" y="1325563"/>
            <a:ext cx="108794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Our highest priority is to satisfy the customer through </a:t>
            </a:r>
            <a:r>
              <a:rPr lang="en-GB" b="1" dirty="0">
                <a:solidFill>
                  <a:srgbClr val="FF0000"/>
                </a:solidFill>
              </a:rPr>
              <a:t>early and continuous delivery </a:t>
            </a:r>
            <a:r>
              <a:rPr lang="en-GB" dirty="0"/>
              <a:t>of valuable software</a:t>
            </a:r>
            <a:r>
              <a:rPr lang="en-GB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Welcome </a:t>
            </a:r>
            <a:r>
              <a:rPr lang="en-GB" b="1" dirty="0">
                <a:solidFill>
                  <a:srgbClr val="FF0000"/>
                </a:solidFill>
              </a:rPr>
              <a:t>changing requirements</a:t>
            </a:r>
            <a:r>
              <a:rPr lang="en-GB" dirty="0"/>
              <a:t>, even late in development. Agile processes harness change for the customer’s competitive advantage</a:t>
            </a:r>
            <a:r>
              <a:rPr lang="en-GB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Deliver </a:t>
            </a:r>
            <a:r>
              <a:rPr lang="en-GB" b="1" dirty="0">
                <a:solidFill>
                  <a:srgbClr val="FF0000"/>
                </a:solidFill>
              </a:rPr>
              <a:t>working software frequently</a:t>
            </a:r>
            <a:r>
              <a:rPr lang="en-GB" dirty="0"/>
              <a:t>, from a </a:t>
            </a:r>
            <a:r>
              <a:rPr lang="en-GB" b="1" dirty="0">
                <a:solidFill>
                  <a:srgbClr val="FF0000"/>
                </a:solidFill>
              </a:rPr>
              <a:t>couple of weeks to a couple of months</a:t>
            </a:r>
            <a:r>
              <a:rPr lang="en-GB" dirty="0"/>
              <a:t>, with a preference to the </a:t>
            </a:r>
            <a:r>
              <a:rPr lang="en-GB" b="1" dirty="0">
                <a:solidFill>
                  <a:srgbClr val="FF0000"/>
                </a:solidFill>
              </a:rPr>
              <a:t>shorter timescale</a:t>
            </a:r>
            <a:r>
              <a:rPr lang="en-GB" dirty="0" smtClean="0"/>
              <a:t>.</a:t>
            </a:r>
          </a:p>
          <a:p>
            <a:r>
              <a:rPr lang="fr-FR" dirty="0" smtClean="0"/>
              <a:t>…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en-GB" b="1" dirty="0">
                <a:solidFill>
                  <a:srgbClr val="FF0000"/>
                </a:solidFill>
              </a:rPr>
              <a:t>Working software </a:t>
            </a:r>
            <a:r>
              <a:rPr lang="en-GB" dirty="0"/>
              <a:t>is the primary measure of progress.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21472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</TotalTime>
  <Words>847</Words>
  <Application>Microsoft Office PowerPoint</Application>
  <PresentationFormat>Widescreen</PresentationFormat>
  <Paragraphs>145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Courier New</vt:lpstr>
      <vt:lpstr>DejaVu Sans</vt:lpstr>
      <vt:lpstr>Symbol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Object-Orientation on Gpls</vt:lpstr>
      <vt:lpstr>Object-Orientation on Gpls</vt:lpstr>
      <vt:lpstr>”Agile” Development</vt:lpstr>
      <vt:lpstr>Our notion of Paradigm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Université de Namur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Moussa Amrani</dc:creator>
  <dc:description/>
  <cp:lastModifiedBy>Moussa Amrani</cp:lastModifiedBy>
  <cp:revision>95</cp:revision>
  <dcterms:created xsi:type="dcterms:W3CDTF">2019-09-11T14:10:37Z</dcterms:created>
  <dcterms:modified xsi:type="dcterms:W3CDTF">2019-09-15T09:50:31Z</dcterms:modified>
  <dc:language>en-CA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Université de Namur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16</vt:i4>
  </property>
</Properties>
</file>